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2"/>
  </p:notesMasterIdLst>
  <p:sldIdLst>
    <p:sldId id="342" r:id="rId2"/>
    <p:sldId id="376" r:id="rId3"/>
    <p:sldId id="378" r:id="rId4"/>
    <p:sldId id="386" r:id="rId5"/>
    <p:sldId id="387" r:id="rId6"/>
    <p:sldId id="388" r:id="rId7"/>
    <p:sldId id="389" r:id="rId8"/>
    <p:sldId id="390" r:id="rId9"/>
    <p:sldId id="391" r:id="rId10"/>
    <p:sldId id="392" r:id="rId11"/>
    <p:sldId id="393" r:id="rId12"/>
    <p:sldId id="394" r:id="rId13"/>
    <p:sldId id="395" r:id="rId14"/>
    <p:sldId id="396" r:id="rId15"/>
    <p:sldId id="397" r:id="rId16"/>
    <p:sldId id="398" r:id="rId17"/>
    <p:sldId id="399" r:id="rId18"/>
    <p:sldId id="400" r:id="rId19"/>
    <p:sldId id="401" r:id="rId20"/>
    <p:sldId id="402" r:id="rId21"/>
    <p:sldId id="403" r:id="rId22"/>
    <p:sldId id="404" r:id="rId23"/>
    <p:sldId id="405" r:id="rId24"/>
    <p:sldId id="406" r:id="rId25"/>
    <p:sldId id="407" r:id="rId26"/>
    <p:sldId id="408" r:id="rId27"/>
    <p:sldId id="409" r:id="rId28"/>
    <p:sldId id="410" r:id="rId29"/>
    <p:sldId id="411" r:id="rId30"/>
    <p:sldId id="412" r:id="rId31"/>
    <p:sldId id="413" r:id="rId32"/>
    <p:sldId id="414" r:id="rId33"/>
    <p:sldId id="415" r:id="rId34"/>
    <p:sldId id="416" r:id="rId35"/>
    <p:sldId id="385" r:id="rId36"/>
    <p:sldId id="384" r:id="rId37"/>
    <p:sldId id="417" r:id="rId38"/>
    <p:sldId id="418" r:id="rId39"/>
    <p:sldId id="419" r:id="rId40"/>
    <p:sldId id="422" r:id="rId41"/>
    <p:sldId id="421" r:id="rId42"/>
    <p:sldId id="423" r:id="rId43"/>
    <p:sldId id="420" r:id="rId44"/>
    <p:sldId id="424" r:id="rId45"/>
    <p:sldId id="425" r:id="rId46"/>
    <p:sldId id="427" r:id="rId47"/>
    <p:sldId id="426" r:id="rId48"/>
    <p:sldId id="428" r:id="rId49"/>
    <p:sldId id="429" r:id="rId50"/>
    <p:sldId id="430" r:id="rId51"/>
    <p:sldId id="431" r:id="rId52"/>
    <p:sldId id="432" r:id="rId53"/>
    <p:sldId id="433" r:id="rId54"/>
    <p:sldId id="435" r:id="rId55"/>
    <p:sldId id="436" r:id="rId56"/>
    <p:sldId id="437" r:id="rId57"/>
    <p:sldId id="438" r:id="rId58"/>
    <p:sldId id="439" r:id="rId59"/>
    <p:sldId id="441" r:id="rId60"/>
    <p:sldId id="440" r:id="rId61"/>
    <p:sldId id="442" r:id="rId62"/>
    <p:sldId id="443" r:id="rId63"/>
    <p:sldId id="444" r:id="rId64"/>
    <p:sldId id="445" r:id="rId65"/>
    <p:sldId id="461" r:id="rId66"/>
    <p:sldId id="446" r:id="rId67"/>
    <p:sldId id="447" r:id="rId68"/>
    <p:sldId id="448" r:id="rId69"/>
    <p:sldId id="449" r:id="rId70"/>
    <p:sldId id="450" r:id="rId71"/>
    <p:sldId id="451" r:id="rId72"/>
    <p:sldId id="452" r:id="rId73"/>
    <p:sldId id="453" r:id="rId74"/>
    <p:sldId id="454" r:id="rId75"/>
    <p:sldId id="455" r:id="rId76"/>
    <p:sldId id="456" r:id="rId77"/>
    <p:sldId id="457" r:id="rId78"/>
    <p:sldId id="458" r:id="rId79"/>
    <p:sldId id="459" r:id="rId80"/>
    <p:sldId id="460" r:id="rId8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33FF"/>
    <a:srgbClr val="FFFFFF"/>
    <a:srgbClr val="435258"/>
    <a:srgbClr val="00CC00"/>
    <a:srgbClr val="FF9900"/>
    <a:srgbClr val="6BE137"/>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5" autoAdjust="0"/>
    <p:restoredTop sz="93560" autoAdjust="0"/>
  </p:normalViewPr>
  <p:slideViewPr>
    <p:cSldViewPr snapToGrid="0">
      <p:cViewPr varScale="1">
        <p:scale>
          <a:sx n="57" d="100"/>
          <a:sy n="57" d="100"/>
        </p:scale>
        <p:origin x="68" y="19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F41353-A0F4-4DD2-AF90-B2B2D232929F}" type="datetimeFigureOut">
              <a:rPr lang="zh-CN" altLang="en-US" smtClean="0"/>
              <a:t>2019/02/19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A74753-AFF2-43A3-98C7-386D01E4961A}" type="slidenum">
              <a:rPr lang="zh-CN" altLang="en-US" smtClean="0"/>
              <a:t>‹#›</a:t>
            </a:fld>
            <a:endParaRPr lang="zh-CN" altLang="en-US"/>
          </a:p>
        </p:txBody>
      </p:sp>
    </p:spTree>
    <p:extLst>
      <p:ext uri="{BB962C8B-B14F-4D97-AF65-F5344CB8AC3E}">
        <p14:creationId xmlns:p14="http://schemas.microsoft.com/office/powerpoint/2010/main" val="2236943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56494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97683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92416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45085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58599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76341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41900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53745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27737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95889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25288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69052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16508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66997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097786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5588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156530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38244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05387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138407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49459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35563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637987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840578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803325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31012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542625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561927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549306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022135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878428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867299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74345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063161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265074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05944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812014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92424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118427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093729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374201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547478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037534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55543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993794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810066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285815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902113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463613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214021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726717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934843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070541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116959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52819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19256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494600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299393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350667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485896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595326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290924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155126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54045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051988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37793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574777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834419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413126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61585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008804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349675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45286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833650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08699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87340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22895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自定义版式">
    <p:bg>
      <p:bgPr>
        <a:pattFill prst="ltUpDiag">
          <a:fgClr>
            <a:srgbClr val="F2F2F2"/>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696777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教学效果">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0" y="404665"/>
            <a:ext cx="4108468"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effect</a:t>
            </a:r>
          </a:p>
        </p:txBody>
      </p:sp>
      <p:grpSp>
        <p:nvGrpSpPr>
          <p:cNvPr id="54" name="组合 53"/>
          <p:cNvGrpSpPr/>
          <p:nvPr userDrawn="1"/>
        </p:nvGrpSpPr>
        <p:grpSpPr>
          <a:xfrm>
            <a:off x="10128745" y="-340367"/>
            <a:ext cx="1705296" cy="1393103"/>
            <a:chOff x="7596559" y="-700407"/>
            <a:chExt cx="1278972" cy="1393103"/>
          </a:xfrm>
        </p:grpSpPr>
        <p:grpSp>
          <p:nvGrpSpPr>
            <p:cNvPr id="55" name="组合 54"/>
            <p:cNvGrpSpPr/>
            <p:nvPr userDrawn="1"/>
          </p:nvGrpSpPr>
          <p:grpSpPr>
            <a:xfrm>
              <a:off x="7596559" y="-700407"/>
              <a:ext cx="1278972" cy="1393103"/>
              <a:chOff x="7631852" y="336928"/>
              <a:chExt cx="900588" cy="4460224"/>
            </a:xfrm>
          </p:grpSpPr>
          <p:sp>
            <p:nvSpPr>
              <p:cNvPr id="58" name="圆角矩形 57"/>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9" name="圆角矩形 58"/>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6" name="TextBox 55"/>
            <p:cNvSpPr txBox="1"/>
            <p:nvPr userDrawn="1"/>
          </p:nvSpPr>
          <p:spPr>
            <a:xfrm>
              <a:off x="7692665" y="67741"/>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04</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57" name="TextBox 56"/>
            <p:cNvSpPr txBox="1"/>
            <p:nvPr userDrawn="1"/>
          </p:nvSpPr>
          <p:spPr>
            <a:xfrm>
              <a:off x="769908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教学效果</a:t>
              </a:r>
            </a:p>
          </p:txBody>
        </p:sp>
      </p:grpSp>
    </p:spTree>
    <p:extLst>
      <p:ext uri="{BB962C8B-B14F-4D97-AF65-F5344CB8AC3E}">
        <p14:creationId xmlns:p14="http://schemas.microsoft.com/office/powerpoint/2010/main" val="4055756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891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教学分析">
    <p:spTree>
      <p:nvGrpSpPr>
        <p:cNvPr id="1" name=""/>
        <p:cNvGrpSpPr/>
        <p:nvPr/>
      </p:nvGrpSpPr>
      <p:grpSpPr>
        <a:xfrm>
          <a:off x="0" y="0"/>
          <a:ext cx="0" cy="0"/>
          <a:chOff x="0" y="0"/>
          <a:chExt cx="0" cy="0"/>
        </a:xfrm>
      </p:grpSpPr>
      <p:pic>
        <p:nvPicPr>
          <p:cNvPr id="11"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userDrawn="1"/>
        </p:nvSpPr>
        <p:spPr>
          <a:xfrm>
            <a:off x="-28691" y="404665"/>
            <a:ext cx="4972564" cy="461665"/>
          </a:xfrm>
          <a:prstGeom prst="rect">
            <a:avLst/>
          </a:prstGeom>
          <a:noFill/>
        </p:spPr>
        <p:txBody>
          <a:bodyPr wrap="square" rtlCol="0">
            <a:spAutoFit/>
          </a:bodyPr>
          <a:lstStyle/>
          <a:p>
            <a:r>
              <a:rPr lang="en-US" altLang="zh-CN" sz="2400" dirty="0">
                <a:solidFill>
                  <a:schemeClr val="bg1">
                    <a:lumMod val="85000"/>
                  </a:schemeClr>
                </a:solidFill>
                <a:latin typeface="Helvetica Light" pitchFamily="50" charset="0"/>
              </a:rPr>
              <a:t>Teaching</a:t>
            </a:r>
            <a:r>
              <a:rPr lang="en-US" altLang="zh-CN" sz="2400" baseline="0" dirty="0">
                <a:solidFill>
                  <a:schemeClr val="bg1">
                    <a:lumMod val="85000"/>
                  </a:schemeClr>
                </a:solidFill>
                <a:latin typeface="Helvetica Light" pitchFamily="50" charset="0"/>
              </a:rPr>
              <a:t> </a:t>
            </a:r>
            <a:r>
              <a:rPr lang="en-US" altLang="zh-CN" sz="2400" dirty="0">
                <a:solidFill>
                  <a:schemeClr val="bg1">
                    <a:lumMod val="85000"/>
                  </a:schemeClr>
                </a:solidFill>
                <a:latin typeface="Helvetica Light" pitchFamily="50" charset="0"/>
              </a:rPr>
              <a:t>analysis</a:t>
            </a:r>
          </a:p>
        </p:txBody>
      </p:sp>
      <p:cxnSp>
        <p:nvCxnSpPr>
          <p:cNvPr id="35" name="直接连接符 34"/>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grpSp>
        <p:nvGrpSpPr>
          <p:cNvPr id="42" name="组合 41"/>
          <p:cNvGrpSpPr/>
          <p:nvPr userDrawn="1"/>
        </p:nvGrpSpPr>
        <p:grpSpPr>
          <a:xfrm>
            <a:off x="4419649" y="-355198"/>
            <a:ext cx="1742672" cy="1397180"/>
            <a:chOff x="3314736" y="-715238"/>
            <a:chExt cx="1307004" cy="1397180"/>
          </a:xfrm>
        </p:grpSpPr>
        <p:grpSp>
          <p:nvGrpSpPr>
            <p:cNvPr id="43" name="组合 42"/>
            <p:cNvGrpSpPr/>
            <p:nvPr userDrawn="1"/>
          </p:nvGrpSpPr>
          <p:grpSpPr>
            <a:xfrm>
              <a:off x="3314736" y="-715238"/>
              <a:ext cx="1307004" cy="1397180"/>
              <a:chOff x="4227737" y="323875"/>
              <a:chExt cx="920327" cy="4473277"/>
            </a:xfrm>
          </p:grpSpPr>
          <p:sp>
            <p:nvSpPr>
              <p:cNvPr id="46" name="圆角矩形 45"/>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7" name="圆角矩形 46"/>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4" name="TextBox 43"/>
            <p:cNvSpPr txBox="1"/>
            <p:nvPr userDrawn="1"/>
          </p:nvSpPr>
          <p:spPr>
            <a:xfrm>
              <a:off x="3372889" y="44624"/>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01</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45" name="TextBox 44"/>
            <p:cNvSpPr txBox="1"/>
            <p:nvPr userDrawn="1"/>
          </p:nvSpPr>
          <p:spPr>
            <a:xfrm>
              <a:off x="3372889"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教学分析</a:t>
              </a:r>
            </a:p>
          </p:txBody>
        </p:sp>
      </p:grpSp>
    </p:spTree>
    <p:extLst>
      <p:ext uri="{BB962C8B-B14F-4D97-AF65-F5344CB8AC3E}">
        <p14:creationId xmlns:p14="http://schemas.microsoft.com/office/powerpoint/2010/main" val="254717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par>
                                <p:cTn id="8" presetID="16" presetClass="entr" presetSubtype="21" fill="hold" nodeType="withEffect">
                                  <p:stCondLst>
                                    <p:cond delay="250"/>
                                  </p:stCondLst>
                                  <p:childTnLst>
                                    <p:set>
                                      <p:cBhvr>
                                        <p:cTn id="9" dur="1" fill="hold">
                                          <p:stCondLst>
                                            <p:cond delay="0"/>
                                          </p:stCondLst>
                                        </p:cTn>
                                        <p:tgtEl>
                                          <p:spTgt spid="35"/>
                                        </p:tgtEl>
                                        <p:attrNameLst>
                                          <p:attrName>style.visibility</p:attrName>
                                        </p:attrNameLst>
                                      </p:cBhvr>
                                      <p:to>
                                        <p:strVal val="visible"/>
                                      </p:to>
                                    </p:set>
                                    <p:animEffect transition="in" filter="barn(inVertical)">
                                      <p:cBhvr>
                                        <p:cTn id="10" dur="500"/>
                                        <p:tgtEl>
                                          <p:spTgt spid="35"/>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教学分析">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p>
            <a:r>
              <a:rPr lang="en-US" altLang="zh-CN" sz="2400" dirty="0">
                <a:solidFill>
                  <a:schemeClr val="bg1">
                    <a:lumMod val="85000"/>
                  </a:schemeClr>
                </a:solidFill>
                <a:latin typeface="Helvetica Light" pitchFamily="50" charset="0"/>
              </a:rPr>
              <a:t>Teaching</a:t>
            </a:r>
            <a:r>
              <a:rPr lang="en-US" altLang="zh-CN" sz="2400" baseline="0" dirty="0">
                <a:solidFill>
                  <a:schemeClr val="bg1">
                    <a:lumMod val="85000"/>
                  </a:schemeClr>
                </a:solidFill>
                <a:latin typeface="Helvetica Light" pitchFamily="50" charset="0"/>
              </a:rPr>
              <a:t> </a:t>
            </a:r>
            <a:r>
              <a:rPr lang="en-US" altLang="zh-CN" sz="2400" dirty="0">
                <a:solidFill>
                  <a:schemeClr val="bg1">
                    <a:lumMod val="85000"/>
                  </a:schemeClr>
                </a:solidFill>
                <a:latin typeface="Helvetica Light" pitchFamily="50" charset="0"/>
              </a:rPr>
              <a:t>analysis</a:t>
            </a:r>
          </a:p>
        </p:txBody>
      </p:sp>
      <p:cxnSp>
        <p:nvCxnSpPr>
          <p:cNvPr id="35" name="直接连接符 34"/>
          <p:cNvCxnSpPr/>
          <p:nvPr userDrawn="1"/>
        </p:nvCxnSpPr>
        <p:spPr>
          <a:xfrm>
            <a:off x="75100" y="1016710"/>
            <a:ext cx="416234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p:cNvGrpSpPr/>
          <p:nvPr userDrawn="1"/>
        </p:nvGrpSpPr>
        <p:grpSpPr>
          <a:xfrm>
            <a:off x="4419649" y="-355198"/>
            <a:ext cx="1742672" cy="1397180"/>
            <a:chOff x="3314736" y="-715238"/>
            <a:chExt cx="1307004" cy="1397180"/>
          </a:xfrm>
        </p:grpSpPr>
        <p:grpSp>
          <p:nvGrpSpPr>
            <p:cNvPr id="43" name="组合 42"/>
            <p:cNvGrpSpPr/>
            <p:nvPr userDrawn="1"/>
          </p:nvGrpSpPr>
          <p:grpSpPr>
            <a:xfrm>
              <a:off x="3314736" y="-715238"/>
              <a:ext cx="1307004" cy="1397180"/>
              <a:chOff x="4227737" y="323875"/>
              <a:chExt cx="920327" cy="4473277"/>
            </a:xfrm>
          </p:grpSpPr>
          <p:sp>
            <p:nvSpPr>
              <p:cNvPr id="46" name="圆角矩形 45"/>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7" name="圆角矩形 46"/>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4" name="TextBox 43"/>
            <p:cNvSpPr txBox="1"/>
            <p:nvPr userDrawn="1"/>
          </p:nvSpPr>
          <p:spPr>
            <a:xfrm>
              <a:off x="3372889" y="44624"/>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01</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45" name="TextBox 44"/>
            <p:cNvSpPr txBox="1"/>
            <p:nvPr userDrawn="1"/>
          </p:nvSpPr>
          <p:spPr>
            <a:xfrm>
              <a:off x="3372889"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教学分析</a:t>
              </a:r>
            </a:p>
          </p:txBody>
        </p:sp>
      </p:grpSp>
    </p:spTree>
    <p:extLst>
      <p:ext uri="{BB962C8B-B14F-4D97-AF65-F5344CB8AC3E}">
        <p14:creationId xmlns:p14="http://schemas.microsoft.com/office/powerpoint/2010/main" val="1273251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教学策略">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6220703" cy="461665"/>
          </a:xfrm>
          <a:prstGeom prst="rect">
            <a:avLst/>
          </a:prstGeom>
          <a:noFill/>
        </p:spPr>
        <p:txBody>
          <a:bodyPr wrap="square" rtlCol="0">
            <a:spAutoFit/>
          </a:bodyPr>
          <a:lstStyle>
            <a:defPPr>
              <a:defRPr lang="zh-CN"/>
            </a:defPPr>
            <a:lvl1pPr>
              <a:defRPr sz="2400">
                <a:solidFill>
                  <a:schemeClr val="bg1">
                    <a:lumMod val="85000"/>
                  </a:schemeClr>
                </a:solidFill>
                <a:latin typeface="Helvetica Light" pitchFamily="50" charset="0"/>
              </a:defRPr>
            </a:lvl1pPr>
          </a:lstStyle>
          <a:p>
            <a:pPr lvl="0"/>
            <a:r>
              <a:rPr lang="en-US" altLang="zh-CN" sz="2400" dirty="0"/>
              <a:t>instructional strategies</a:t>
            </a:r>
          </a:p>
        </p:txBody>
      </p:sp>
      <p:grpSp>
        <p:nvGrpSpPr>
          <p:cNvPr id="60" name="组合 59"/>
          <p:cNvGrpSpPr/>
          <p:nvPr userDrawn="1"/>
        </p:nvGrpSpPr>
        <p:grpSpPr>
          <a:xfrm>
            <a:off x="6301954" y="-351838"/>
            <a:ext cx="1714296" cy="1394349"/>
            <a:chOff x="4726465" y="-711878"/>
            <a:chExt cx="1285722" cy="1394349"/>
          </a:xfrm>
        </p:grpSpPr>
        <p:grpSp>
          <p:nvGrpSpPr>
            <p:cNvPr id="61" name="组合 60"/>
            <p:cNvGrpSpPr/>
            <p:nvPr userDrawn="1"/>
          </p:nvGrpSpPr>
          <p:grpSpPr>
            <a:xfrm>
              <a:off x="4726465" y="-711878"/>
              <a:ext cx="1285722" cy="1394349"/>
              <a:chOff x="5322842" y="326129"/>
              <a:chExt cx="905342" cy="4464216"/>
            </a:xfrm>
          </p:grpSpPr>
          <p:sp>
            <p:nvSpPr>
              <p:cNvPr id="64" name="圆角矩形 63"/>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圆角矩形 64"/>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62" name="TextBox 61"/>
            <p:cNvSpPr txBox="1"/>
            <p:nvPr userDrawn="1"/>
          </p:nvSpPr>
          <p:spPr>
            <a:xfrm>
              <a:off x="4794471"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02</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63" name="TextBox 62"/>
            <p:cNvSpPr txBox="1"/>
            <p:nvPr userDrawn="1"/>
          </p:nvSpPr>
          <p:spPr>
            <a:xfrm>
              <a:off x="477994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教学策略</a:t>
              </a:r>
            </a:p>
          </p:txBody>
        </p:sp>
      </p:grpSp>
    </p:spTree>
    <p:extLst>
      <p:ext uri="{BB962C8B-B14F-4D97-AF65-F5344CB8AC3E}">
        <p14:creationId xmlns:p14="http://schemas.microsoft.com/office/powerpoint/2010/main" val="143586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par>
                                <p:cTn id="8" presetID="16" presetClass="entr" presetSubtype="21"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教学策略">
    <p:spTree>
      <p:nvGrpSpPr>
        <p:cNvPr id="1" name=""/>
        <p:cNvGrpSpPr/>
        <p:nvPr/>
      </p:nvGrpSpPr>
      <p:grpSpPr>
        <a:xfrm>
          <a:off x="0" y="0"/>
          <a:ext cx="0" cy="0"/>
          <a:chOff x="0" y="0"/>
          <a:chExt cx="0" cy="0"/>
        </a:xfrm>
      </p:grpSpPr>
      <p:pic>
        <p:nvPicPr>
          <p:cNvPr id="14"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接连接符 14"/>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grpSp>
        <p:nvGrpSpPr>
          <p:cNvPr id="60" name="组合 59"/>
          <p:cNvGrpSpPr/>
          <p:nvPr userDrawn="1"/>
        </p:nvGrpSpPr>
        <p:grpSpPr>
          <a:xfrm>
            <a:off x="6301954" y="-351838"/>
            <a:ext cx="1714296" cy="1394349"/>
            <a:chOff x="4726465" y="-711878"/>
            <a:chExt cx="1285722" cy="1394349"/>
          </a:xfrm>
        </p:grpSpPr>
        <p:grpSp>
          <p:nvGrpSpPr>
            <p:cNvPr id="61" name="组合 60"/>
            <p:cNvGrpSpPr/>
            <p:nvPr userDrawn="1"/>
          </p:nvGrpSpPr>
          <p:grpSpPr>
            <a:xfrm>
              <a:off x="4726465" y="-711878"/>
              <a:ext cx="1285722" cy="1394349"/>
              <a:chOff x="5322842" y="326129"/>
              <a:chExt cx="905342" cy="4464216"/>
            </a:xfrm>
          </p:grpSpPr>
          <p:sp>
            <p:nvSpPr>
              <p:cNvPr id="64" name="圆角矩形 63"/>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圆角矩形 64"/>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62" name="TextBox 61"/>
            <p:cNvSpPr txBox="1"/>
            <p:nvPr userDrawn="1"/>
          </p:nvSpPr>
          <p:spPr>
            <a:xfrm>
              <a:off x="4794471"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02</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63" name="TextBox 62"/>
            <p:cNvSpPr txBox="1"/>
            <p:nvPr userDrawn="1"/>
          </p:nvSpPr>
          <p:spPr>
            <a:xfrm>
              <a:off x="477994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教学策略</a:t>
              </a:r>
            </a:p>
          </p:txBody>
        </p:sp>
      </p:grpSp>
      <p:sp>
        <p:nvSpPr>
          <p:cNvPr id="16" name="TextBox 15"/>
          <p:cNvSpPr txBox="1"/>
          <p:nvPr userDrawn="1"/>
        </p:nvSpPr>
        <p:spPr>
          <a:xfrm>
            <a:off x="-28691" y="404665"/>
            <a:ext cx="6220703" cy="461665"/>
          </a:xfrm>
          <a:prstGeom prst="rect">
            <a:avLst/>
          </a:prstGeom>
          <a:noFill/>
        </p:spPr>
        <p:txBody>
          <a:bodyPr wrap="square" rtlCol="0">
            <a:spAutoFit/>
          </a:bodyPr>
          <a:lstStyle>
            <a:defPPr>
              <a:defRPr lang="zh-CN"/>
            </a:defPPr>
            <a:lvl1pPr>
              <a:defRPr sz="2400">
                <a:solidFill>
                  <a:schemeClr val="bg1">
                    <a:lumMod val="85000"/>
                  </a:schemeClr>
                </a:solidFill>
                <a:latin typeface="Helvetica Light" pitchFamily="50" charset="0"/>
              </a:defRPr>
            </a:lvl1pPr>
          </a:lstStyle>
          <a:p>
            <a:pPr lvl="0"/>
            <a:r>
              <a:rPr lang="en-US" altLang="zh-CN" sz="2400" dirty="0"/>
              <a:t>instructional strategies</a:t>
            </a:r>
          </a:p>
        </p:txBody>
      </p:sp>
    </p:spTree>
    <p:extLst>
      <p:ext uri="{BB962C8B-B14F-4D97-AF65-F5344CB8AC3E}">
        <p14:creationId xmlns:p14="http://schemas.microsoft.com/office/powerpoint/2010/main" val="1883280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教学过程">
    <p:spTree>
      <p:nvGrpSpPr>
        <p:cNvPr id="1" name=""/>
        <p:cNvGrpSpPr/>
        <p:nvPr/>
      </p:nvGrpSpPr>
      <p:grpSpPr>
        <a:xfrm>
          <a:off x="0" y="0"/>
          <a:ext cx="0" cy="0"/>
          <a:chOff x="0" y="0"/>
          <a:chExt cx="0" cy="0"/>
        </a:xfrm>
      </p:grpSpPr>
      <p:pic>
        <p:nvPicPr>
          <p:cNvPr id="13"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连接符 13"/>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process</a:t>
            </a:r>
          </a:p>
        </p:txBody>
      </p:sp>
      <p:grpSp>
        <p:nvGrpSpPr>
          <p:cNvPr id="48" name="组合 47"/>
          <p:cNvGrpSpPr/>
          <p:nvPr userDrawn="1"/>
        </p:nvGrpSpPr>
        <p:grpSpPr>
          <a:xfrm>
            <a:off x="8210957" y="-348031"/>
            <a:ext cx="1714191" cy="1393350"/>
            <a:chOff x="6158217" y="-708071"/>
            <a:chExt cx="1285643" cy="1393350"/>
          </a:xfrm>
        </p:grpSpPr>
        <p:grpSp>
          <p:nvGrpSpPr>
            <p:cNvPr id="49" name="组合 48"/>
            <p:cNvGrpSpPr/>
            <p:nvPr userDrawn="1"/>
          </p:nvGrpSpPr>
          <p:grpSpPr>
            <a:xfrm>
              <a:off x="6158217" y="-708071"/>
              <a:ext cx="1285643" cy="1393350"/>
              <a:chOff x="6475026" y="329329"/>
              <a:chExt cx="905286" cy="4461015"/>
            </a:xfrm>
          </p:grpSpPr>
          <p:sp>
            <p:nvSpPr>
              <p:cNvPr id="52" name="圆角矩形 51"/>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3" name="圆角矩形 52"/>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0" name="TextBox 49"/>
            <p:cNvSpPr txBox="1"/>
            <p:nvPr userDrawn="1"/>
          </p:nvSpPr>
          <p:spPr>
            <a:xfrm>
              <a:off x="6226223"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03</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51" name="TextBox 50"/>
            <p:cNvSpPr txBox="1"/>
            <p:nvPr userDrawn="1"/>
          </p:nvSpPr>
          <p:spPr>
            <a:xfrm>
              <a:off x="620951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教学过程</a:t>
              </a:r>
            </a:p>
          </p:txBody>
        </p:sp>
      </p:grpSp>
    </p:spTree>
    <p:extLst>
      <p:ext uri="{BB962C8B-B14F-4D97-AF65-F5344CB8AC3E}">
        <p14:creationId xmlns:p14="http://schemas.microsoft.com/office/powerpoint/2010/main" val="322308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par>
                                <p:cTn id="8" presetID="16" presetClass="entr" presetSubtype="21"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教学过程">
    <p:spTree>
      <p:nvGrpSpPr>
        <p:cNvPr id="1" name=""/>
        <p:cNvGrpSpPr/>
        <p:nvPr/>
      </p:nvGrpSpPr>
      <p:grpSpPr>
        <a:xfrm>
          <a:off x="0" y="0"/>
          <a:ext cx="0" cy="0"/>
          <a:chOff x="0" y="0"/>
          <a:chExt cx="0" cy="0"/>
        </a:xfrm>
      </p:grpSpPr>
      <p:pic>
        <p:nvPicPr>
          <p:cNvPr id="12"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接连接符 12"/>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process</a:t>
            </a:r>
          </a:p>
        </p:txBody>
      </p:sp>
      <p:grpSp>
        <p:nvGrpSpPr>
          <p:cNvPr id="48" name="组合 47"/>
          <p:cNvGrpSpPr/>
          <p:nvPr userDrawn="1"/>
        </p:nvGrpSpPr>
        <p:grpSpPr>
          <a:xfrm>
            <a:off x="8210957" y="-348031"/>
            <a:ext cx="1714191" cy="1393350"/>
            <a:chOff x="6158217" y="-708071"/>
            <a:chExt cx="1285643" cy="1393350"/>
          </a:xfrm>
        </p:grpSpPr>
        <p:grpSp>
          <p:nvGrpSpPr>
            <p:cNvPr id="49" name="组合 48"/>
            <p:cNvGrpSpPr/>
            <p:nvPr userDrawn="1"/>
          </p:nvGrpSpPr>
          <p:grpSpPr>
            <a:xfrm>
              <a:off x="6158217" y="-708071"/>
              <a:ext cx="1285643" cy="1393350"/>
              <a:chOff x="6475026" y="329329"/>
              <a:chExt cx="905286" cy="4461015"/>
            </a:xfrm>
          </p:grpSpPr>
          <p:sp>
            <p:nvSpPr>
              <p:cNvPr id="52" name="圆角矩形 51"/>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3" name="圆角矩形 52"/>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0" name="TextBox 49"/>
            <p:cNvSpPr txBox="1"/>
            <p:nvPr userDrawn="1"/>
          </p:nvSpPr>
          <p:spPr>
            <a:xfrm>
              <a:off x="6226223"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03</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51" name="TextBox 50"/>
            <p:cNvSpPr txBox="1"/>
            <p:nvPr userDrawn="1"/>
          </p:nvSpPr>
          <p:spPr>
            <a:xfrm>
              <a:off x="620951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教学过程</a:t>
              </a:r>
            </a:p>
          </p:txBody>
        </p:sp>
      </p:grpSp>
    </p:spTree>
    <p:extLst>
      <p:ext uri="{BB962C8B-B14F-4D97-AF65-F5344CB8AC3E}">
        <p14:creationId xmlns:p14="http://schemas.microsoft.com/office/powerpoint/2010/main" val="339205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教学效果">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0" y="404665"/>
            <a:ext cx="4108468"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effect</a:t>
            </a:r>
          </a:p>
        </p:txBody>
      </p:sp>
      <p:grpSp>
        <p:nvGrpSpPr>
          <p:cNvPr id="54" name="组合 53"/>
          <p:cNvGrpSpPr/>
          <p:nvPr userDrawn="1"/>
        </p:nvGrpSpPr>
        <p:grpSpPr>
          <a:xfrm>
            <a:off x="10128745" y="-340367"/>
            <a:ext cx="1705296" cy="1393103"/>
            <a:chOff x="7596559" y="-700407"/>
            <a:chExt cx="1278972" cy="1393103"/>
          </a:xfrm>
        </p:grpSpPr>
        <p:grpSp>
          <p:nvGrpSpPr>
            <p:cNvPr id="55" name="组合 54"/>
            <p:cNvGrpSpPr/>
            <p:nvPr userDrawn="1"/>
          </p:nvGrpSpPr>
          <p:grpSpPr>
            <a:xfrm>
              <a:off x="7596559" y="-700407"/>
              <a:ext cx="1278972" cy="1393103"/>
              <a:chOff x="7631852" y="336928"/>
              <a:chExt cx="900588" cy="4460224"/>
            </a:xfrm>
          </p:grpSpPr>
          <p:sp>
            <p:nvSpPr>
              <p:cNvPr id="58" name="圆角矩形 57"/>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9" name="圆角矩形 58"/>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6" name="TextBox 55"/>
            <p:cNvSpPr txBox="1"/>
            <p:nvPr userDrawn="1"/>
          </p:nvSpPr>
          <p:spPr>
            <a:xfrm>
              <a:off x="7692665" y="67741"/>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04</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57" name="TextBox 56"/>
            <p:cNvSpPr txBox="1"/>
            <p:nvPr userDrawn="1"/>
          </p:nvSpPr>
          <p:spPr>
            <a:xfrm>
              <a:off x="769908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教学效果</a:t>
              </a:r>
            </a:p>
          </p:txBody>
        </p:sp>
      </p:grpSp>
    </p:spTree>
    <p:extLst>
      <p:ext uri="{BB962C8B-B14F-4D97-AF65-F5344CB8AC3E}">
        <p14:creationId xmlns:p14="http://schemas.microsoft.com/office/powerpoint/2010/main" val="221456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500"/>
                                        <p:tgtEl>
                                          <p:spTgt spid="54"/>
                                        </p:tgtEl>
                                      </p:cBhvr>
                                    </p:animEffect>
                                  </p:childTnLst>
                                </p:cTn>
                              </p:par>
                              <p:par>
                                <p:cTn id="8" presetID="16" presetClass="entr" presetSubtype="21"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2" name="TextBox 31" hidden="1"/>
          <p:cNvSpPr txBox="1"/>
          <p:nvPr userDrawn="1"/>
        </p:nvSpPr>
        <p:spPr>
          <a:xfrm>
            <a:off x="25138" y="-14371"/>
            <a:ext cx="2299838" cy="584775"/>
          </a:xfrm>
          <a:prstGeom prst="rect">
            <a:avLst/>
          </a:prstGeom>
          <a:noFill/>
        </p:spPr>
        <p:txBody>
          <a:bodyPr wrap="square" rtlCol="0">
            <a:spAutoFit/>
          </a:bodyPr>
          <a:lstStyle/>
          <a:p>
            <a:r>
              <a:rPr lang="en-US" altLang="zh-CN" sz="3200" dirty="0">
                <a:solidFill>
                  <a:srgbClr val="333333"/>
                </a:solidFill>
                <a:latin typeface="Gill Sans Ultra Bold" pitchFamily="34" charset="0"/>
              </a:rPr>
              <a:t>LOGO</a:t>
            </a:r>
            <a:endParaRPr lang="zh-CN" altLang="en-US" sz="3200" dirty="0">
              <a:solidFill>
                <a:srgbClr val="333333"/>
              </a:solidFill>
              <a:latin typeface="Gill Sans Ultra Bold" pitchFamily="34" charset="0"/>
            </a:endParaRPr>
          </a:p>
        </p:txBody>
      </p:sp>
      <p:grpSp>
        <p:nvGrpSpPr>
          <p:cNvPr id="59" name="组合 58"/>
          <p:cNvGrpSpPr/>
          <p:nvPr userDrawn="1"/>
        </p:nvGrpSpPr>
        <p:grpSpPr>
          <a:xfrm>
            <a:off x="4419649" y="-715238"/>
            <a:ext cx="1742672" cy="1397180"/>
            <a:chOff x="3314736" y="-715238"/>
            <a:chExt cx="1307004" cy="1397180"/>
          </a:xfrm>
        </p:grpSpPr>
        <p:grpSp>
          <p:nvGrpSpPr>
            <p:cNvPr id="34" name="组合 33"/>
            <p:cNvGrpSpPr/>
            <p:nvPr userDrawn="1"/>
          </p:nvGrpSpPr>
          <p:grpSpPr>
            <a:xfrm>
              <a:off x="3314736" y="-715238"/>
              <a:ext cx="1307004" cy="1397180"/>
              <a:chOff x="4227737" y="323875"/>
              <a:chExt cx="920327" cy="4473277"/>
            </a:xfrm>
          </p:grpSpPr>
          <p:sp>
            <p:nvSpPr>
              <p:cNvPr id="37" name="圆角矩形 36"/>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8" name="圆角矩形 37"/>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5" name="TextBox 34"/>
            <p:cNvSpPr txBox="1"/>
            <p:nvPr userDrawn="1"/>
          </p:nvSpPr>
          <p:spPr>
            <a:xfrm>
              <a:off x="3372889" y="44624"/>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01</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36" name="TextBox 35"/>
            <p:cNvSpPr txBox="1"/>
            <p:nvPr userDrawn="1"/>
          </p:nvSpPr>
          <p:spPr>
            <a:xfrm>
              <a:off x="3372889"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教学分析</a:t>
              </a:r>
            </a:p>
          </p:txBody>
        </p:sp>
      </p:grpSp>
      <p:grpSp>
        <p:nvGrpSpPr>
          <p:cNvPr id="61" name="组合 60"/>
          <p:cNvGrpSpPr/>
          <p:nvPr userDrawn="1"/>
        </p:nvGrpSpPr>
        <p:grpSpPr>
          <a:xfrm>
            <a:off x="8210957" y="-708071"/>
            <a:ext cx="1714191" cy="1393350"/>
            <a:chOff x="6158217" y="-708071"/>
            <a:chExt cx="1285643" cy="1393350"/>
          </a:xfrm>
        </p:grpSpPr>
        <p:grpSp>
          <p:nvGrpSpPr>
            <p:cNvPr id="40" name="组合 39"/>
            <p:cNvGrpSpPr/>
            <p:nvPr userDrawn="1"/>
          </p:nvGrpSpPr>
          <p:grpSpPr>
            <a:xfrm>
              <a:off x="6158217" y="-708071"/>
              <a:ext cx="1285643" cy="1393350"/>
              <a:chOff x="6475026" y="329329"/>
              <a:chExt cx="905286" cy="4461015"/>
            </a:xfrm>
          </p:grpSpPr>
          <p:sp>
            <p:nvSpPr>
              <p:cNvPr id="43" name="圆角矩形 42"/>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4" name="圆角矩形 43"/>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1" name="TextBox 40"/>
            <p:cNvSpPr txBox="1"/>
            <p:nvPr userDrawn="1"/>
          </p:nvSpPr>
          <p:spPr>
            <a:xfrm>
              <a:off x="6226223"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03</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42" name="TextBox 41"/>
            <p:cNvSpPr txBox="1"/>
            <p:nvPr userDrawn="1"/>
          </p:nvSpPr>
          <p:spPr>
            <a:xfrm>
              <a:off x="620951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教学过程</a:t>
              </a:r>
            </a:p>
          </p:txBody>
        </p:sp>
      </p:grpSp>
      <p:grpSp>
        <p:nvGrpSpPr>
          <p:cNvPr id="62" name="组合 61"/>
          <p:cNvGrpSpPr/>
          <p:nvPr userDrawn="1"/>
        </p:nvGrpSpPr>
        <p:grpSpPr>
          <a:xfrm>
            <a:off x="10128745" y="-700407"/>
            <a:ext cx="1705296" cy="1393103"/>
            <a:chOff x="7596559" y="-700407"/>
            <a:chExt cx="1278972" cy="1393103"/>
          </a:xfrm>
        </p:grpSpPr>
        <p:grpSp>
          <p:nvGrpSpPr>
            <p:cNvPr id="46" name="组合 45"/>
            <p:cNvGrpSpPr/>
            <p:nvPr userDrawn="1"/>
          </p:nvGrpSpPr>
          <p:grpSpPr>
            <a:xfrm>
              <a:off x="7596559" y="-700407"/>
              <a:ext cx="1278972" cy="1393103"/>
              <a:chOff x="7631852" y="336928"/>
              <a:chExt cx="900588" cy="4460224"/>
            </a:xfrm>
          </p:grpSpPr>
          <p:sp>
            <p:nvSpPr>
              <p:cNvPr id="49" name="圆角矩形 48"/>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0" name="圆角矩形 49"/>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7" name="TextBox 46"/>
            <p:cNvSpPr txBox="1"/>
            <p:nvPr userDrawn="1"/>
          </p:nvSpPr>
          <p:spPr>
            <a:xfrm>
              <a:off x="7692665" y="67741"/>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04</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48" name="TextBox 47"/>
            <p:cNvSpPr txBox="1"/>
            <p:nvPr userDrawn="1"/>
          </p:nvSpPr>
          <p:spPr>
            <a:xfrm>
              <a:off x="769908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教学效果</a:t>
              </a:r>
            </a:p>
          </p:txBody>
        </p:sp>
      </p:grpSp>
      <p:grpSp>
        <p:nvGrpSpPr>
          <p:cNvPr id="60" name="组合 59"/>
          <p:cNvGrpSpPr/>
          <p:nvPr userDrawn="1"/>
        </p:nvGrpSpPr>
        <p:grpSpPr>
          <a:xfrm>
            <a:off x="6301954" y="-711878"/>
            <a:ext cx="1714296" cy="1394349"/>
            <a:chOff x="4726465" y="-711878"/>
            <a:chExt cx="1285722" cy="1394349"/>
          </a:xfrm>
        </p:grpSpPr>
        <p:grpSp>
          <p:nvGrpSpPr>
            <p:cNvPr id="52" name="组合 51"/>
            <p:cNvGrpSpPr/>
            <p:nvPr userDrawn="1"/>
          </p:nvGrpSpPr>
          <p:grpSpPr>
            <a:xfrm>
              <a:off x="4726465" y="-711878"/>
              <a:ext cx="1285722" cy="1394349"/>
              <a:chOff x="5322842" y="326129"/>
              <a:chExt cx="905342" cy="4464216"/>
            </a:xfrm>
          </p:grpSpPr>
          <p:sp>
            <p:nvSpPr>
              <p:cNvPr id="55" name="圆角矩形 54"/>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6" name="圆角矩形 55"/>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3" name="TextBox 52"/>
            <p:cNvSpPr txBox="1"/>
            <p:nvPr userDrawn="1"/>
          </p:nvSpPr>
          <p:spPr>
            <a:xfrm>
              <a:off x="4794471"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02</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54" name="TextBox 53"/>
            <p:cNvSpPr txBox="1"/>
            <p:nvPr userDrawn="1"/>
          </p:nvSpPr>
          <p:spPr>
            <a:xfrm>
              <a:off x="477994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教学策略</a:t>
              </a:r>
            </a:p>
          </p:txBody>
        </p:sp>
      </p:grpSp>
    </p:spTree>
    <p:extLst>
      <p:ext uri="{BB962C8B-B14F-4D97-AF65-F5344CB8AC3E}">
        <p14:creationId xmlns:p14="http://schemas.microsoft.com/office/powerpoint/2010/main" val="34654258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0" y="-31693"/>
            <a:ext cx="12192001" cy="6870567"/>
          </a:xfrm>
          <a:prstGeom prst="rect">
            <a:avLst/>
          </a:prstGeom>
        </p:spPr>
      </p:pic>
      <p:cxnSp>
        <p:nvCxnSpPr>
          <p:cNvPr id="24" name="直接连接符 23">
            <a:extLst>
              <a:ext uri="{FF2B5EF4-FFF2-40B4-BE49-F238E27FC236}">
                <a16:creationId xmlns:a16="http://schemas.microsoft.com/office/drawing/2014/main" id="{3AF7CF07-C3D1-48FA-AC1F-1CC74323FA7E}"/>
              </a:ext>
            </a:extLst>
          </p:cNvPr>
          <p:cNvCxnSpPr>
            <a:cxnSpLocks/>
          </p:cNvCxnSpPr>
          <p:nvPr/>
        </p:nvCxnSpPr>
        <p:spPr>
          <a:xfrm>
            <a:off x="2149057" y="3429000"/>
            <a:ext cx="7342288" cy="0"/>
          </a:xfrm>
          <a:prstGeom prst="line">
            <a:avLst/>
          </a:prstGeom>
          <a:ln w="25400">
            <a:solidFill>
              <a:schemeClr val="bg1"/>
            </a:solidFill>
          </a:ln>
          <a:effectLst>
            <a:outerShdw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Freeform 284">
            <a:extLst>
              <a:ext uri="{FF2B5EF4-FFF2-40B4-BE49-F238E27FC236}">
                <a16:creationId xmlns:a16="http://schemas.microsoft.com/office/drawing/2014/main" id="{F0A56CFD-663E-4AFB-BF60-D093C87FDC59}"/>
              </a:ext>
            </a:extLst>
          </p:cNvPr>
          <p:cNvSpPr>
            <a:spLocks noEditPoints="1"/>
          </p:cNvSpPr>
          <p:nvPr/>
        </p:nvSpPr>
        <p:spPr bwMode="auto">
          <a:xfrm>
            <a:off x="8933349" y="4285049"/>
            <a:ext cx="1914405" cy="1419137"/>
          </a:xfrm>
          <a:custGeom>
            <a:avLst/>
            <a:gdLst>
              <a:gd name="T0" fmla="*/ 1 w 85"/>
              <a:gd name="T1" fmla="*/ 0 h 63"/>
              <a:gd name="T2" fmla="*/ 0 w 85"/>
              <a:gd name="T3" fmla="*/ 62 h 63"/>
              <a:gd name="T4" fmla="*/ 16 w 85"/>
              <a:gd name="T5" fmla="*/ 63 h 63"/>
              <a:gd name="T6" fmla="*/ 18 w 85"/>
              <a:gd name="T7" fmla="*/ 1 h 63"/>
              <a:gd name="T8" fmla="*/ 2 w 85"/>
              <a:gd name="T9" fmla="*/ 5 h 63"/>
              <a:gd name="T10" fmla="*/ 14 w 85"/>
              <a:gd name="T11" fmla="*/ 4 h 63"/>
              <a:gd name="T12" fmla="*/ 16 w 85"/>
              <a:gd name="T13" fmla="*/ 28 h 63"/>
              <a:gd name="T14" fmla="*/ 3 w 85"/>
              <a:gd name="T15" fmla="*/ 29 h 63"/>
              <a:gd name="T16" fmla="*/ 2 w 85"/>
              <a:gd name="T17" fmla="*/ 5 h 63"/>
              <a:gd name="T18" fmla="*/ 2 w 85"/>
              <a:gd name="T19" fmla="*/ 56 h 63"/>
              <a:gd name="T20" fmla="*/ 2 w 85"/>
              <a:gd name="T21" fmla="*/ 55 h 63"/>
              <a:gd name="T22" fmla="*/ 16 w 85"/>
              <a:gd name="T23" fmla="*/ 56 h 63"/>
              <a:gd name="T24" fmla="*/ 16 w 85"/>
              <a:gd name="T25" fmla="*/ 52 h 63"/>
              <a:gd name="T26" fmla="*/ 2 w 85"/>
              <a:gd name="T27" fmla="*/ 52 h 63"/>
              <a:gd name="T28" fmla="*/ 16 w 85"/>
              <a:gd name="T29" fmla="*/ 51 h 63"/>
              <a:gd name="T30" fmla="*/ 16 w 85"/>
              <a:gd name="T31" fmla="*/ 52 h 63"/>
              <a:gd name="T32" fmla="*/ 21 w 85"/>
              <a:gd name="T33" fmla="*/ 0 h 63"/>
              <a:gd name="T34" fmla="*/ 19 w 85"/>
              <a:gd name="T35" fmla="*/ 62 h 63"/>
              <a:gd name="T36" fmla="*/ 36 w 85"/>
              <a:gd name="T37" fmla="*/ 63 h 63"/>
              <a:gd name="T38" fmla="*/ 38 w 85"/>
              <a:gd name="T39" fmla="*/ 1 h 63"/>
              <a:gd name="T40" fmla="*/ 22 w 85"/>
              <a:gd name="T41" fmla="*/ 5 h 63"/>
              <a:gd name="T42" fmla="*/ 34 w 85"/>
              <a:gd name="T43" fmla="*/ 4 h 63"/>
              <a:gd name="T44" fmla="*/ 35 w 85"/>
              <a:gd name="T45" fmla="*/ 28 h 63"/>
              <a:gd name="T46" fmla="*/ 23 w 85"/>
              <a:gd name="T47" fmla="*/ 29 h 63"/>
              <a:gd name="T48" fmla="*/ 22 w 85"/>
              <a:gd name="T49" fmla="*/ 5 h 63"/>
              <a:gd name="T50" fmla="*/ 22 w 85"/>
              <a:gd name="T51" fmla="*/ 56 h 63"/>
              <a:gd name="T52" fmla="*/ 22 w 85"/>
              <a:gd name="T53" fmla="*/ 55 h 63"/>
              <a:gd name="T54" fmla="*/ 36 w 85"/>
              <a:gd name="T55" fmla="*/ 56 h 63"/>
              <a:gd name="T56" fmla="*/ 35 w 85"/>
              <a:gd name="T57" fmla="*/ 52 h 63"/>
              <a:gd name="T58" fmla="*/ 21 w 85"/>
              <a:gd name="T59" fmla="*/ 52 h 63"/>
              <a:gd name="T60" fmla="*/ 35 w 85"/>
              <a:gd name="T61" fmla="*/ 51 h 63"/>
              <a:gd name="T62" fmla="*/ 35 w 85"/>
              <a:gd name="T63" fmla="*/ 52 h 63"/>
              <a:gd name="T64" fmla="*/ 53 w 85"/>
              <a:gd name="T65" fmla="*/ 1 h 63"/>
              <a:gd name="T66" fmla="*/ 38 w 85"/>
              <a:gd name="T67" fmla="*/ 9 h 63"/>
              <a:gd name="T68" fmla="*/ 69 w 85"/>
              <a:gd name="T69" fmla="*/ 62 h 63"/>
              <a:gd name="T70" fmla="*/ 84 w 85"/>
              <a:gd name="T71" fmla="*/ 55 h 63"/>
              <a:gd name="T72" fmla="*/ 64 w 85"/>
              <a:gd name="T73" fmla="*/ 27 h 63"/>
              <a:gd name="T74" fmla="*/ 53 w 85"/>
              <a:gd name="T75" fmla="*/ 32 h 63"/>
              <a:gd name="T76" fmla="*/ 42 w 85"/>
              <a:gd name="T77" fmla="*/ 11 h 63"/>
              <a:gd name="T78" fmla="*/ 53 w 85"/>
              <a:gd name="T79" fmla="*/ 6 h 63"/>
              <a:gd name="T80" fmla="*/ 64 w 85"/>
              <a:gd name="T81" fmla="*/ 27 h 63"/>
              <a:gd name="T82" fmla="*/ 66 w 85"/>
              <a:gd name="T83" fmla="*/ 52 h 63"/>
              <a:gd name="T84" fmla="*/ 78 w 85"/>
              <a:gd name="T85" fmla="*/ 46 h 63"/>
              <a:gd name="T86" fmla="*/ 66 w 85"/>
              <a:gd name="T87" fmla="*/ 53 h 63"/>
              <a:gd name="T88" fmla="*/ 80 w 85"/>
              <a:gd name="T89" fmla="*/ 49 h 63"/>
              <a:gd name="T90" fmla="*/ 68 w 85"/>
              <a:gd name="T91" fmla="*/ 56 h 63"/>
              <a:gd name="T92" fmla="*/ 79 w 85"/>
              <a:gd name="T93" fmla="*/ 49 h 63"/>
              <a:gd name="T94" fmla="*/ 80 w 85"/>
              <a:gd name="T95"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 h="63">
                <a:moveTo>
                  <a:pt x="16" y="0"/>
                </a:moveTo>
                <a:cubicBezTo>
                  <a:pt x="1" y="0"/>
                  <a:pt x="1" y="0"/>
                  <a:pt x="1" y="0"/>
                </a:cubicBezTo>
                <a:cubicBezTo>
                  <a:pt x="1" y="0"/>
                  <a:pt x="0" y="1"/>
                  <a:pt x="0" y="1"/>
                </a:cubicBezTo>
                <a:cubicBezTo>
                  <a:pt x="0" y="62"/>
                  <a:pt x="0" y="62"/>
                  <a:pt x="0" y="62"/>
                </a:cubicBezTo>
                <a:cubicBezTo>
                  <a:pt x="0" y="62"/>
                  <a:pt x="1" y="63"/>
                  <a:pt x="1" y="63"/>
                </a:cubicBezTo>
                <a:cubicBezTo>
                  <a:pt x="16" y="63"/>
                  <a:pt x="16" y="63"/>
                  <a:pt x="16" y="63"/>
                </a:cubicBezTo>
                <a:cubicBezTo>
                  <a:pt x="17" y="63"/>
                  <a:pt x="18" y="62"/>
                  <a:pt x="18" y="62"/>
                </a:cubicBezTo>
                <a:cubicBezTo>
                  <a:pt x="18" y="1"/>
                  <a:pt x="18" y="1"/>
                  <a:pt x="18" y="1"/>
                </a:cubicBezTo>
                <a:cubicBezTo>
                  <a:pt x="18" y="1"/>
                  <a:pt x="17" y="0"/>
                  <a:pt x="16" y="0"/>
                </a:cubicBezTo>
                <a:close/>
                <a:moveTo>
                  <a:pt x="2" y="5"/>
                </a:moveTo>
                <a:cubicBezTo>
                  <a:pt x="2" y="4"/>
                  <a:pt x="3" y="4"/>
                  <a:pt x="3" y="4"/>
                </a:cubicBezTo>
                <a:cubicBezTo>
                  <a:pt x="14" y="4"/>
                  <a:pt x="14" y="4"/>
                  <a:pt x="14" y="4"/>
                </a:cubicBezTo>
                <a:cubicBezTo>
                  <a:pt x="15" y="4"/>
                  <a:pt x="16" y="4"/>
                  <a:pt x="16" y="5"/>
                </a:cubicBezTo>
                <a:cubicBezTo>
                  <a:pt x="16" y="28"/>
                  <a:pt x="16" y="28"/>
                  <a:pt x="16" y="28"/>
                </a:cubicBezTo>
                <a:cubicBezTo>
                  <a:pt x="16" y="28"/>
                  <a:pt x="15" y="29"/>
                  <a:pt x="14" y="29"/>
                </a:cubicBezTo>
                <a:cubicBezTo>
                  <a:pt x="3" y="29"/>
                  <a:pt x="3" y="29"/>
                  <a:pt x="3" y="29"/>
                </a:cubicBezTo>
                <a:cubicBezTo>
                  <a:pt x="3" y="29"/>
                  <a:pt x="2" y="28"/>
                  <a:pt x="2" y="28"/>
                </a:cubicBezTo>
                <a:lnTo>
                  <a:pt x="2" y="5"/>
                </a:lnTo>
                <a:close/>
                <a:moveTo>
                  <a:pt x="16" y="56"/>
                </a:moveTo>
                <a:cubicBezTo>
                  <a:pt x="2" y="56"/>
                  <a:pt x="2" y="56"/>
                  <a:pt x="2" y="56"/>
                </a:cubicBezTo>
                <a:cubicBezTo>
                  <a:pt x="2" y="56"/>
                  <a:pt x="2" y="56"/>
                  <a:pt x="2" y="56"/>
                </a:cubicBezTo>
                <a:cubicBezTo>
                  <a:pt x="2" y="55"/>
                  <a:pt x="2" y="55"/>
                  <a:pt x="2" y="55"/>
                </a:cubicBezTo>
                <a:cubicBezTo>
                  <a:pt x="16" y="55"/>
                  <a:pt x="16" y="55"/>
                  <a:pt x="16" y="55"/>
                </a:cubicBezTo>
                <a:cubicBezTo>
                  <a:pt x="16" y="55"/>
                  <a:pt x="16" y="55"/>
                  <a:pt x="16" y="56"/>
                </a:cubicBezTo>
                <a:cubicBezTo>
                  <a:pt x="16" y="56"/>
                  <a:pt x="16" y="56"/>
                  <a:pt x="16" y="56"/>
                </a:cubicBezTo>
                <a:close/>
                <a:moveTo>
                  <a:pt x="16" y="52"/>
                </a:moveTo>
                <a:cubicBezTo>
                  <a:pt x="2" y="52"/>
                  <a:pt x="2" y="52"/>
                  <a:pt x="2" y="52"/>
                </a:cubicBezTo>
                <a:cubicBezTo>
                  <a:pt x="2" y="52"/>
                  <a:pt x="2" y="52"/>
                  <a:pt x="2" y="52"/>
                </a:cubicBezTo>
                <a:cubicBezTo>
                  <a:pt x="2" y="52"/>
                  <a:pt x="2" y="51"/>
                  <a:pt x="2" y="51"/>
                </a:cubicBezTo>
                <a:cubicBezTo>
                  <a:pt x="16" y="51"/>
                  <a:pt x="16" y="51"/>
                  <a:pt x="16" y="51"/>
                </a:cubicBezTo>
                <a:cubicBezTo>
                  <a:pt x="16" y="51"/>
                  <a:pt x="16" y="52"/>
                  <a:pt x="16" y="52"/>
                </a:cubicBezTo>
                <a:cubicBezTo>
                  <a:pt x="16" y="52"/>
                  <a:pt x="16" y="52"/>
                  <a:pt x="16" y="52"/>
                </a:cubicBezTo>
                <a:close/>
                <a:moveTo>
                  <a:pt x="36" y="0"/>
                </a:moveTo>
                <a:cubicBezTo>
                  <a:pt x="21" y="0"/>
                  <a:pt x="21" y="0"/>
                  <a:pt x="21" y="0"/>
                </a:cubicBezTo>
                <a:cubicBezTo>
                  <a:pt x="20" y="0"/>
                  <a:pt x="19" y="1"/>
                  <a:pt x="19" y="1"/>
                </a:cubicBezTo>
                <a:cubicBezTo>
                  <a:pt x="19" y="62"/>
                  <a:pt x="19" y="62"/>
                  <a:pt x="19" y="62"/>
                </a:cubicBezTo>
                <a:cubicBezTo>
                  <a:pt x="19" y="62"/>
                  <a:pt x="20" y="63"/>
                  <a:pt x="21" y="63"/>
                </a:cubicBezTo>
                <a:cubicBezTo>
                  <a:pt x="36" y="63"/>
                  <a:pt x="36" y="63"/>
                  <a:pt x="36" y="63"/>
                </a:cubicBezTo>
                <a:cubicBezTo>
                  <a:pt x="37" y="63"/>
                  <a:pt x="38" y="62"/>
                  <a:pt x="38" y="62"/>
                </a:cubicBezTo>
                <a:cubicBezTo>
                  <a:pt x="38" y="1"/>
                  <a:pt x="38" y="1"/>
                  <a:pt x="38" y="1"/>
                </a:cubicBezTo>
                <a:cubicBezTo>
                  <a:pt x="38" y="1"/>
                  <a:pt x="37" y="0"/>
                  <a:pt x="36" y="0"/>
                </a:cubicBezTo>
                <a:close/>
                <a:moveTo>
                  <a:pt x="22" y="5"/>
                </a:moveTo>
                <a:cubicBezTo>
                  <a:pt x="22" y="4"/>
                  <a:pt x="22" y="4"/>
                  <a:pt x="23" y="4"/>
                </a:cubicBezTo>
                <a:cubicBezTo>
                  <a:pt x="34" y="4"/>
                  <a:pt x="34" y="4"/>
                  <a:pt x="34" y="4"/>
                </a:cubicBezTo>
                <a:cubicBezTo>
                  <a:pt x="35" y="4"/>
                  <a:pt x="35" y="4"/>
                  <a:pt x="35" y="5"/>
                </a:cubicBezTo>
                <a:cubicBezTo>
                  <a:pt x="35" y="28"/>
                  <a:pt x="35" y="28"/>
                  <a:pt x="35" y="28"/>
                </a:cubicBezTo>
                <a:cubicBezTo>
                  <a:pt x="35" y="28"/>
                  <a:pt x="35" y="29"/>
                  <a:pt x="34" y="29"/>
                </a:cubicBezTo>
                <a:cubicBezTo>
                  <a:pt x="23" y="29"/>
                  <a:pt x="23" y="29"/>
                  <a:pt x="23" y="29"/>
                </a:cubicBezTo>
                <a:cubicBezTo>
                  <a:pt x="22" y="29"/>
                  <a:pt x="22" y="28"/>
                  <a:pt x="22" y="28"/>
                </a:cubicBezTo>
                <a:lnTo>
                  <a:pt x="22" y="5"/>
                </a:lnTo>
                <a:close/>
                <a:moveTo>
                  <a:pt x="35" y="56"/>
                </a:moveTo>
                <a:cubicBezTo>
                  <a:pt x="22" y="56"/>
                  <a:pt x="22" y="56"/>
                  <a:pt x="22" y="56"/>
                </a:cubicBezTo>
                <a:cubicBezTo>
                  <a:pt x="22" y="56"/>
                  <a:pt x="21" y="56"/>
                  <a:pt x="21" y="56"/>
                </a:cubicBezTo>
                <a:cubicBezTo>
                  <a:pt x="21" y="55"/>
                  <a:pt x="22" y="55"/>
                  <a:pt x="22" y="55"/>
                </a:cubicBezTo>
                <a:cubicBezTo>
                  <a:pt x="35" y="55"/>
                  <a:pt x="35" y="55"/>
                  <a:pt x="35" y="55"/>
                </a:cubicBezTo>
                <a:cubicBezTo>
                  <a:pt x="35" y="55"/>
                  <a:pt x="36" y="55"/>
                  <a:pt x="36" y="56"/>
                </a:cubicBezTo>
                <a:cubicBezTo>
                  <a:pt x="36" y="56"/>
                  <a:pt x="35" y="56"/>
                  <a:pt x="35" y="56"/>
                </a:cubicBezTo>
                <a:close/>
                <a:moveTo>
                  <a:pt x="35" y="52"/>
                </a:moveTo>
                <a:cubicBezTo>
                  <a:pt x="22" y="52"/>
                  <a:pt x="22" y="52"/>
                  <a:pt x="22" y="52"/>
                </a:cubicBezTo>
                <a:cubicBezTo>
                  <a:pt x="22" y="52"/>
                  <a:pt x="21" y="52"/>
                  <a:pt x="21" y="52"/>
                </a:cubicBezTo>
                <a:cubicBezTo>
                  <a:pt x="21" y="52"/>
                  <a:pt x="22" y="51"/>
                  <a:pt x="22" y="51"/>
                </a:cubicBezTo>
                <a:cubicBezTo>
                  <a:pt x="35" y="51"/>
                  <a:pt x="35" y="51"/>
                  <a:pt x="35" y="51"/>
                </a:cubicBezTo>
                <a:cubicBezTo>
                  <a:pt x="35" y="51"/>
                  <a:pt x="36" y="52"/>
                  <a:pt x="36" y="52"/>
                </a:cubicBezTo>
                <a:cubicBezTo>
                  <a:pt x="36" y="52"/>
                  <a:pt x="35" y="52"/>
                  <a:pt x="35" y="52"/>
                </a:cubicBezTo>
                <a:close/>
                <a:moveTo>
                  <a:pt x="85" y="53"/>
                </a:moveTo>
                <a:cubicBezTo>
                  <a:pt x="53" y="1"/>
                  <a:pt x="53" y="1"/>
                  <a:pt x="53" y="1"/>
                </a:cubicBezTo>
                <a:cubicBezTo>
                  <a:pt x="53" y="1"/>
                  <a:pt x="52" y="1"/>
                  <a:pt x="51" y="1"/>
                </a:cubicBezTo>
                <a:cubicBezTo>
                  <a:pt x="38" y="9"/>
                  <a:pt x="38" y="9"/>
                  <a:pt x="38" y="9"/>
                </a:cubicBezTo>
                <a:cubicBezTo>
                  <a:pt x="38" y="10"/>
                  <a:pt x="37" y="10"/>
                  <a:pt x="38" y="11"/>
                </a:cubicBezTo>
                <a:cubicBezTo>
                  <a:pt x="69" y="62"/>
                  <a:pt x="69" y="62"/>
                  <a:pt x="69" y="62"/>
                </a:cubicBezTo>
                <a:cubicBezTo>
                  <a:pt x="70" y="63"/>
                  <a:pt x="70" y="63"/>
                  <a:pt x="71" y="62"/>
                </a:cubicBezTo>
                <a:cubicBezTo>
                  <a:pt x="84" y="55"/>
                  <a:pt x="84" y="55"/>
                  <a:pt x="84" y="55"/>
                </a:cubicBezTo>
                <a:cubicBezTo>
                  <a:pt x="85" y="54"/>
                  <a:pt x="85" y="53"/>
                  <a:pt x="85" y="53"/>
                </a:cubicBezTo>
                <a:close/>
                <a:moveTo>
                  <a:pt x="64" y="27"/>
                </a:moveTo>
                <a:cubicBezTo>
                  <a:pt x="55" y="32"/>
                  <a:pt x="55" y="32"/>
                  <a:pt x="55" y="32"/>
                </a:cubicBezTo>
                <a:cubicBezTo>
                  <a:pt x="54" y="33"/>
                  <a:pt x="54" y="33"/>
                  <a:pt x="53" y="32"/>
                </a:cubicBezTo>
                <a:cubicBezTo>
                  <a:pt x="42" y="13"/>
                  <a:pt x="42" y="13"/>
                  <a:pt x="42" y="13"/>
                </a:cubicBezTo>
                <a:cubicBezTo>
                  <a:pt x="41" y="12"/>
                  <a:pt x="41" y="11"/>
                  <a:pt x="42" y="11"/>
                </a:cubicBezTo>
                <a:cubicBezTo>
                  <a:pt x="51" y="5"/>
                  <a:pt x="51" y="5"/>
                  <a:pt x="51" y="5"/>
                </a:cubicBezTo>
                <a:cubicBezTo>
                  <a:pt x="52" y="5"/>
                  <a:pt x="53" y="5"/>
                  <a:pt x="53" y="6"/>
                </a:cubicBezTo>
                <a:cubicBezTo>
                  <a:pt x="65" y="25"/>
                  <a:pt x="65" y="25"/>
                  <a:pt x="65" y="25"/>
                </a:cubicBezTo>
                <a:cubicBezTo>
                  <a:pt x="65" y="26"/>
                  <a:pt x="65" y="26"/>
                  <a:pt x="64" y="27"/>
                </a:cubicBezTo>
                <a:close/>
                <a:moveTo>
                  <a:pt x="66" y="53"/>
                </a:moveTo>
                <a:cubicBezTo>
                  <a:pt x="66" y="53"/>
                  <a:pt x="66" y="53"/>
                  <a:pt x="66" y="52"/>
                </a:cubicBezTo>
                <a:cubicBezTo>
                  <a:pt x="77" y="45"/>
                  <a:pt x="77" y="45"/>
                  <a:pt x="77" y="45"/>
                </a:cubicBezTo>
                <a:cubicBezTo>
                  <a:pt x="78" y="45"/>
                  <a:pt x="78" y="45"/>
                  <a:pt x="78" y="46"/>
                </a:cubicBezTo>
                <a:cubicBezTo>
                  <a:pt x="78" y="46"/>
                  <a:pt x="78" y="46"/>
                  <a:pt x="78" y="46"/>
                </a:cubicBezTo>
                <a:cubicBezTo>
                  <a:pt x="66" y="53"/>
                  <a:pt x="66" y="53"/>
                  <a:pt x="66" y="53"/>
                </a:cubicBezTo>
                <a:cubicBezTo>
                  <a:pt x="66" y="53"/>
                  <a:pt x="66" y="53"/>
                  <a:pt x="66" y="53"/>
                </a:cubicBezTo>
                <a:close/>
                <a:moveTo>
                  <a:pt x="80" y="49"/>
                </a:moveTo>
                <a:cubicBezTo>
                  <a:pt x="68" y="56"/>
                  <a:pt x="68" y="56"/>
                  <a:pt x="68" y="56"/>
                </a:cubicBezTo>
                <a:cubicBezTo>
                  <a:pt x="68" y="56"/>
                  <a:pt x="68" y="56"/>
                  <a:pt x="68" y="56"/>
                </a:cubicBezTo>
                <a:cubicBezTo>
                  <a:pt x="68" y="56"/>
                  <a:pt x="68" y="56"/>
                  <a:pt x="68" y="56"/>
                </a:cubicBezTo>
                <a:cubicBezTo>
                  <a:pt x="79" y="49"/>
                  <a:pt x="79" y="49"/>
                  <a:pt x="79" y="49"/>
                </a:cubicBezTo>
                <a:cubicBezTo>
                  <a:pt x="80" y="48"/>
                  <a:pt x="80" y="49"/>
                  <a:pt x="80" y="49"/>
                </a:cubicBezTo>
                <a:cubicBezTo>
                  <a:pt x="80" y="49"/>
                  <a:pt x="80" y="49"/>
                  <a:pt x="80" y="49"/>
                </a:cubicBezTo>
                <a:close/>
              </a:path>
            </a:pathLst>
          </a:custGeom>
          <a:solidFill>
            <a:schemeClr val="accent2">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74" name="组合 73">
            <a:extLst>
              <a:ext uri="{FF2B5EF4-FFF2-40B4-BE49-F238E27FC236}">
                <a16:creationId xmlns:a16="http://schemas.microsoft.com/office/drawing/2014/main" id="{3D44ABC1-E21D-46A6-AF90-9746A111A621}"/>
              </a:ext>
            </a:extLst>
          </p:cNvPr>
          <p:cNvGrpSpPr/>
          <p:nvPr/>
        </p:nvGrpSpPr>
        <p:grpSpPr>
          <a:xfrm>
            <a:off x="-17094" y="-399144"/>
            <a:ext cx="863598" cy="7656288"/>
            <a:chOff x="-11273" y="-594773"/>
            <a:chExt cx="719786" cy="7462505"/>
          </a:xfrm>
        </p:grpSpPr>
        <p:sp>
          <p:nvSpPr>
            <p:cNvPr id="75" name="等腰三角形 74">
              <a:extLst>
                <a:ext uri="{FF2B5EF4-FFF2-40B4-BE49-F238E27FC236}">
                  <a16:creationId xmlns:a16="http://schemas.microsoft.com/office/drawing/2014/main" id="{9D978FFE-21AB-4973-AC5C-6DDD0B0417D6}"/>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6" name="等腰三角形 75">
              <a:extLst>
                <a:ext uri="{FF2B5EF4-FFF2-40B4-BE49-F238E27FC236}">
                  <a16:creationId xmlns:a16="http://schemas.microsoft.com/office/drawing/2014/main" id="{5920837E-20BF-4C1A-AB52-C42C213E6CEF}"/>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等腰三角形 76">
              <a:extLst>
                <a:ext uri="{FF2B5EF4-FFF2-40B4-BE49-F238E27FC236}">
                  <a16:creationId xmlns:a16="http://schemas.microsoft.com/office/drawing/2014/main" id="{2E2B046E-4F44-45B0-81C6-0C98BE11AEBD}"/>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8" name="等腰三角形 77">
              <a:extLst>
                <a:ext uri="{FF2B5EF4-FFF2-40B4-BE49-F238E27FC236}">
                  <a16:creationId xmlns:a16="http://schemas.microsoft.com/office/drawing/2014/main" id="{54F5B9E1-B9C4-4E6A-BAC8-B698C4D76C19}"/>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9" name="等腰三角形 78">
              <a:extLst>
                <a:ext uri="{FF2B5EF4-FFF2-40B4-BE49-F238E27FC236}">
                  <a16:creationId xmlns:a16="http://schemas.microsoft.com/office/drawing/2014/main" id="{A05BE209-FBDF-4191-8712-F6215DE4CD3A}"/>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0" name="等腰三角形 79">
              <a:extLst>
                <a:ext uri="{FF2B5EF4-FFF2-40B4-BE49-F238E27FC236}">
                  <a16:creationId xmlns:a16="http://schemas.microsoft.com/office/drawing/2014/main" id="{7315F6CE-D3BC-4B15-B5E6-653ED8A8DBA5}"/>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等腰三角形 80">
              <a:extLst>
                <a:ext uri="{FF2B5EF4-FFF2-40B4-BE49-F238E27FC236}">
                  <a16:creationId xmlns:a16="http://schemas.microsoft.com/office/drawing/2014/main" id="{8A69D79C-1A42-4021-82FC-6331F9AA87D6}"/>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2" name="等腰三角形 81">
              <a:extLst>
                <a:ext uri="{FF2B5EF4-FFF2-40B4-BE49-F238E27FC236}">
                  <a16:creationId xmlns:a16="http://schemas.microsoft.com/office/drawing/2014/main" id="{ABB0925A-C905-4AEB-A7B9-2A4A52B649B8}"/>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3" name="等腰三角形 82">
              <a:extLst>
                <a:ext uri="{FF2B5EF4-FFF2-40B4-BE49-F238E27FC236}">
                  <a16:creationId xmlns:a16="http://schemas.microsoft.com/office/drawing/2014/main" id="{8AAF126E-DD1E-4E03-AA7D-C0E9D162295B}"/>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5" name="TextBox 1">
            <a:extLst>
              <a:ext uri="{FF2B5EF4-FFF2-40B4-BE49-F238E27FC236}">
                <a16:creationId xmlns:a16="http://schemas.microsoft.com/office/drawing/2014/main" id="{9CD66783-D6B8-4855-929A-848959D1A623}"/>
              </a:ext>
            </a:extLst>
          </p:cNvPr>
          <p:cNvSpPr txBox="1"/>
          <p:nvPr/>
        </p:nvSpPr>
        <p:spPr>
          <a:xfrm>
            <a:off x="2149057" y="2472030"/>
            <a:ext cx="4801314" cy="923330"/>
          </a:xfrm>
          <a:prstGeom prst="rect">
            <a:avLst/>
          </a:prstGeom>
          <a:noFill/>
        </p:spPr>
        <p:txBody>
          <a:bodyPr wrap="none" rtlCol="0">
            <a:spAutoFit/>
          </a:bodyPr>
          <a:lstStyle/>
          <a:p>
            <a:r>
              <a:rPr lang="zh-CN" altLang="en-US" sz="5400" b="1" spc="600"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中文文本分析</a:t>
            </a:r>
          </a:p>
        </p:txBody>
      </p:sp>
    </p:spTree>
    <p:extLst>
      <p:ext uri="{BB962C8B-B14F-4D97-AF65-F5344CB8AC3E}">
        <p14:creationId xmlns:p14="http://schemas.microsoft.com/office/powerpoint/2010/main" val="196053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500"/>
                                        <p:tgtEl>
                                          <p:spTgt spid="73"/>
                                        </p:tgtEl>
                                      </p:cBhvr>
                                    </p:animEffect>
                                    <p:anim calcmode="lin" valueType="num">
                                      <p:cBhvr>
                                        <p:cTn id="12" dur="500" fill="hold"/>
                                        <p:tgtEl>
                                          <p:spTgt spid="73"/>
                                        </p:tgtEl>
                                        <p:attrNameLst>
                                          <p:attrName>ppt_x</p:attrName>
                                        </p:attrNameLst>
                                      </p:cBhvr>
                                      <p:tavLst>
                                        <p:tav tm="0">
                                          <p:val>
                                            <p:strVal val="#ppt_x"/>
                                          </p:val>
                                        </p:tav>
                                        <p:tav tm="100000">
                                          <p:val>
                                            <p:strVal val="#ppt_x"/>
                                          </p:val>
                                        </p:tav>
                                      </p:tavLst>
                                    </p:anim>
                                    <p:anim calcmode="lin" valueType="num">
                                      <p:cBhvr>
                                        <p:cTn id="13" dur="500" fill="hold"/>
                                        <p:tgtEl>
                                          <p:spTgt spid="7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95"/>
                                        </p:tgtEl>
                                        <p:attrNameLst>
                                          <p:attrName>style.visibility</p:attrName>
                                        </p:attrNameLst>
                                      </p:cBhvr>
                                      <p:to>
                                        <p:strVal val="visible"/>
                                      </p:to>
                                    </p:set>
                                    <p:anim calcmode="lin" valueType="num">
                                      <p:cBhvr>
                                        <p:cTn id="17" dur="800" fill="hold"/>
                                        <p:tgtEl>
                                          <p:spTgt spid="95"/>
                                        </p:tgtEl>
                                        <p:attrNameLst>
                                          <p:attrName>ppt_x</p:attrName>
                                        </p:attrNameLst>
                                      </p:cBhvr>
                                      <p:tavLst>
                                        <p:tav tm="0">
                                          <p:val>
                                            <p:strVal val="#ppt_x"/>
                                          </p:val>
                                        </p:tav>
                                        <p:tav tm="50000">
                                          <p:val>
                                            <p:strVal val="#ppt_x+.1"/>
                                          </p:val>
                                        </p:tav>
                                        <p:tav tm="100000">
                                          <p:val>
                                            <p:strVal val="#ppt_x"/>
                                          </p:val>
                                        </p:tav>
                                      </p:tavLst>
                                    </p:anim>
                                    <p:anim calcmode="lin" valueType="num">
                                      <p:cBhvr>
                                        <p:cTn id="18" dur="800" fill="hold"/>
                                        <p:tgtEl>
                                          <p:spTgt spid="95"/>
                                        </p:tgtEl>
                                        <p:attrNameLst>
                                          <p:attrName>ppt_y</p:attrName>
                                        </p:attrNameLst>
                                      </p:cBhvr>
                                      <p:tavLst>
                                        <p:tav tm="0">
                                          <p:val>
                                            <p:strVal val="#ppt_y"/>
                                          </p:val>
                                        </p:tav>
                                        <p:tav tm="100000">
                                          <p:val>
                                            <p:strVal val="#ppt_y"/>
                                          </p:val>
                                        </p:tav>
                                      </p:tavLst>
                                    </p:anim>
                                    <p:anim calcmode="lin" valueType="num">
                                      <p:cBhvr>
                                        <p:cTn id="19" dur="800" fill="hold"/>
                                        <p:tgtEl>
                                          <p:spTgt spid="95"/>
                                        </p:tgtEl>
                                        <p:attrNameLst>
                                          <p:attrName>ppt_h</p:attrName>
                                        </p:attrNameLst>
                                      </p:cBhvr>
                                      <p:tavLst>
                                        <p:tav tm="0">
                                          <p:val>
                                            <p:strVal val="#ppt_h/10"/>
                                          </p:val>
                                        </p:tav>
                                        <p:tav tm="50000">
                                          <p:val>
                                            <p:strVal val="#ppt_h+.01"/>
                                          </p:val>
                                        </p:tav>
                                        <p:tav tm="100000">
                                          <p:val>
                                            <p:strVal val="#ppt_h"/>
                                          </p:val>
                                        </p:tav>
                                      </p:tavLst>
                                    </p:anim>
                                    <p:anim calcmode="lin" valueType="num">
                                      <p:cBhvr>
                                        <p:cTn id="20" dur="800" fill="hold"/>
                                        <p:tgtEl>
                                          <p:spTgt spid="9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800" tmFilter="0,0; .5, 1; 1, 1"/>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95"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r>
              <a:rPr lang="en-US" altLang="zh-CN" sz="2800" b="1" dirty="0"/>
              <a:t>——</a:t>
            </a:r>
            <a:r>
              <a:rPr lang="en-US" altLang="zh-CN" sz="2800" b="1" dirty="0" err="1"/>
              <a:t>jieba</a:t>
            </a:r>
            <a:r>
              <a:rPr lang="zh-CN" altLang="zh-CN" sz="2800" b="1" dirty="0"/>
              <a:t>库主要函数</a:t>
            </a:r>
          </a:p>
        </p:txBody>
      </p:sp>
      <p:sp>
        <p:nvSpPr>
          <p:cNvPr id="3" name="矩形 2">
            <a:extLst>
              <a:ext uri="{FF2B5EF4-FFF2-40B4-BE49-F238E27FC236}">
                <a16:creationId xmlns:a16="http://schemas.microsoft.com/office/drawing/2014/main" id="{8DA40F73-38CD-4A57-92B9-AA6DBB0F6977}"/>
              </a:ext>
            </a:extLst>
          </p:cNvPr>
          <p:cNvSpPr/>
          <p:nvPr/>
        </p:nvSpPr>
        <p:spPr>
          <a:xfrm>
            <a:off x="530360" y="1661951"/>
            <a:ext cx="2339102" cy="461665"/>
          </a:xfrm>
          <a:prstGeom prst="rect">
            <a:avLst/>
          </a:prstGeom>
        </p:spPr>
        <p:txBody>
          <a:bodyPr wrap="none">
            <a:spAutoFit/>
          </a:bodyPr>
          <a:lstStyle/>
          <a:p>
            <a:r>
              <a:rPr lang="zh-CN" altLang="en-US" sz="2400" dirty="0"/>
              <a:t>使用自定义词典</a:t>
            </a:r>
            <a:endParaRPr lang="zh-CN" altLang="en-US" sz="2400" dirty="0">
              <a:latin typeface="+mn-ea"/>
            </a:endParaRPr>
          </a:p>
        </p:txBody>
      </p:sp>
      <p:pic>
        <p:nvPicPr>
          <p:cNvPr id="5" name="图片 4">
            <a:extLst>
              <a:ext uri="{FF2B5EF4-FFF2-40B4-BE49-F238E27FC236}">
                <a16:creationId xmlns:a16="http://schemas.microsoft.com/office/drawing/2014/main" id="{20A391CC-773F-413B-9E47-A208E2D2C570}"/>
              </a:ext>
            </a:extLst>
          </p:cNvPr>
          <p:cNvPicPr>
            <a:picLocks noChangeAspect="1"/>
          </p:cNvPicPr>
          <p:nvPr/>
        </p:nvPicPr>
        <p:blipFill>
          <a:blip r:embed="rId3"/>
          <a:stretch>
            <a:fillRect/>
          </a:stretch>
        </p:blipFill>
        <p:spPr>
          <a:xfrm>
            <a:off x="530360" y="2199840"/>
            <a:ext cx="6305550" cy="2105025"/>
          </a:xfrm>
          <a:prstGeom prst="rect">
            <a:avLst/>
          </a:prstGeom>
        </p:spPr>
        <p:style>
          <a:lnRef idx="1">
            <a:schemeClr val="dk1"/>
          </a:lnRef>
          <a:fillRef idx="2">
            <a:schemeClr val="dk1"/>
          </a:fillRef>
          <a:effectRef idx="1">
            <a:schemeClr val="dk1"/>
          </a:effectRef>
          <a:fontRef idx="minor">
            <a:schemeClr val="dk1"/>
          </a:fontRef>
        </p:style>
      </p:pic>
      <p:sp>
        <p:nvSpPr>
          <p:cNvPr id="12" name="矩形 11">
            <a:extLst>
              <a:ext uri="{FF2B5EF4-FFF2-40B4-BE49-F238E27FC236}">
                <a16:creationId xmlns:a16="http://schemas.microsoft.com/office/drawing/2014/main" id="{AC145DF2-5346-49CE-B200-3374FA448A28}"/>
              </a:ext>
            </a:extLst>
          </p:cNvPr>
          <p:cNvSpPr/>
          <p:nvPr/>
        </p:nvSpPr>
        <p:spPr>
          <a:xfrm>
            <a:off x="422347" y="2097664"/>
            <a:ext cx="6902791" cy="1331336"/>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8" name="矩形 7">
            <a:extLst>
              <a:ext uri="{FF2B5EF4-FFF2-40B4-BE49-F238E27FC236}">
                <a16:creationId xmlns:a16="http://schemas.microsoft.com/office/drawing/2014/main" id="{8B21AB58-BAC8-463B-AEE0-1B6A6AB37706}"/>
              </a:ext>
            </a:extLst>
          </p:cNvPr>
          <p:cNvSpPr/>
          <p:nvPr/>
        </p:nvSpPr>
        <p:spPr>
          <a:xfrm>
            <a:off x="530360" y="4556299"/>
            <a:ext cx="7100021" cy="461665"/>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zh-CN" altLang="en-US" sz="2400" dirty="0">
                <a:solidFill>
                  <a:srgbClr val="3333FF"/>
                </a:solidFill>
              </a:rPr>
              <a:t>李元帅/是/计科系</a:t>
            </a:r>
            <a:r>
              <a:rPr lang="en-US" altLang="zh-CN" sz="2400" dirty="0">
                <a:solidFill>
                  <a:srgbClr val="3333FF"/>
                </a:solidFill>
              </a:rPr>
              <a:t>/</a:t>
            </a:r>
            <a:r>
              <a:rPr lang="zh-CN" altLang="en-US" sz="2400" dirty="0">
                <a:solidFill>
                  <a:srgbClr val="3333FF"/>
                </a:solidFill>
              </a:rPr>
              <a:t>主任/也/是/云计算/方面/的/专家</a:t>
            </a:r>
          </a:p>
        </p:txBody>
      </p:sp>
      <p:sp>
        <p:nvSpPr>
          <p:cNvPr id="14" name="矩形 13">
            <a:extLst>
              <a:ext uri="{FF2B5EF4-FFF2-40B4-BE49-F238E27FC236}">
                <a16:creationId xmlns:a16="http://schemas.microsoft.com/office/drawing/2014/main" id="{D66B8AF2-E55F-4529-8C17-EC37F4A85B41}"/>
              </a:ext>
            </a:extLst>
          </p:cNvPr>
          <p:cNvSpPr/>
          <p:nvPr/>
        </p:nvSpPr>
        <p:spPr>
          <a:xfrm>
            <a:off x="422347" y="4459672"/>
            <a:ext cx="1197731" cy="65898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7005615-CF48-498B-9C0D-C2B65B2BB9F4}"/>
              </a:ext>
            </a:extLst>
          </p:cNvPr>
          <p:cNvSpPr/>
          <p:nvPr/>
        </p:nvSpPr>
        <p:spPr>
          <a:xfrm>
            <a:off x="1996043" y="4459672"/>
            <a:ext cx="1045331" cy="65898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8327F56E-3CA5-45EE-99B3-FFF384B5AE71}"/>
              </a:ext>
            </a:extLst>
          </p:cNvPr>
          <p:cNvSpPr/>
          <p:nvPr/>
        </p:nvSpPr>
        <p:spPr>
          <a:xfrm>
            <a:off x="4593469" y="4459672"/>
            <a:ext cx="1045331" cy="65898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extLst>
      <p:ext uri="{BB962C8B-B14F-4D97-AF65-F5344CB8AC3E}">
        <p14:creationId xmlns:p14="http://schemas.microsoft.com/office/powerpoint/2010/main" val="221894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animBg="1"/>
      <p:bldP spid="14" grpId="0" animBg="1"/>
      <p:bldP spid="15"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r>
              <a:rPr lang="en-US" altLang="zh-CN" sz="2800" b="1" dirty="0"/>
              <a:t>——</a:t>
            </a:r>
            <a:r>
              <a:rPr lang="en-US" altLang="zh-CN" sz="2800" b="1" dirty="0" err="1"/>
              <a:t>jieba</a:t>
            </a:r>
            <a:r>
              <a:rPr lang="zh-CN" altLang="zh-CN" sz="2800" b="1" dirty="0"/>
              <a:t>库主要函数</a:t>
            </a:r>
          </a:p>
        </p:txBody>
      </p:sp>
      <p:sp>
        <p:nvSpPr>
          <p:cNvPr id="3" name="矩形 2">
            <a:extLst>
              <a:ext uri="{FF2B5EF4-FFF2-40B4-BE49-F238E27FC236}">
                <a16:creationId xmlns:a16="http://schemas.microsoft.com/office/drawing/2014/main" id="{8DA40F73-38CD-4A57-92B9-AA6DBB0F6977}"/>
              </a:ext>
            </a:extLst>
          </p:cNvPr>
          <p:cNvSpPr/>
          <p:nvPr/>
        </p:nvSpPr>
        <p:spPr>
          <a:xfrm>
            <a:off x="530360" y="1661951"/>
            <a:ext cx="7879080" cy="581057"/>
          </a:xfrm>
          <a:prstGeom prst="rect">
            <a:avLst/>
          </a:prstGeom>
        </p:spPr>
        <p:txBody>
          <a:bodyPr wrap="none">
            <a:spAutoFit/>
          </a:bodyPr>
          <a:lstStyle/>
          <a:p>
            <a:pPr>
              <a:lnSpc>
                <a:spcPct val="150000"/>
              </a:lnSpc>
            </a:pPr>
            <a:r>
              <a:rPr lang="zh-CN" altLang="zh-CN" sz="2400" dirty="0">
                <a:latin typeface="+mn-ea"/>
              </a:rPr>
              <a:t>如果加入的新词较多，我们可以使用自定义词典来分词。</a:t>
            </a:r>
          </a:p>
        </p:txBody>
      </p:sp>
      <p:sp>
        <p:nvSpPr>
          <p:cNvPr id="6" name="矩形 5">
            <a:extLst>
              <a:ext uri="{FF2B5EF4-FFF2-40B4-BE49-F238E27FC236}">
                <a16:creationId xmlns:a16="http://schemas.microsoft.com/office/drawing/2014/main" id="{3BC3FE79-765B-49F4-8624-A3E55BE25A3A}"/>
              </a:ext>
            </a:extLst>
          </p:cNvPr>
          <p:cNvSpPr/>
          <p:nvPr/>
        </p:nvSpPr>
        <p:spPr>
          <a:xfrm>
            <a:off x="284835" y="2562161"/>
            <a:ext cx="7010574" cy="319446"/>
          </a:xfrm>
          <a:prstGeom prst="rect">
            <a:avLst/>
          </a:prstGeom>
        </p:spPr>
        <p:txBody>
          <a:bodyPr wrap="none">
            <a:spAutoFit/>
          </a:bodyPr>
          <a:lstStyle/>
          <a:p>
            <a:pPr indent="266700" algn="just">
              <a:lnSpc>
                <a:spcPts val="1560"/>
              </a:lnSpc>
              <a:spcAft>
                <a:spcPts val="0"/>
              </a:spcAft>
            </a:pPr>
            <a:r>
              <a:rPr lang="zh-CN" altLang="zh-CN" sz="2400" kern="100" dirty="0">
                <a:solidFill>
                  <a:srgbClr val="000000"/>
                </a:solidFill>
                <a:latin typeface="+mn-ea"/>
                <a:cs typeface="Times New Roman" panose="02020603050405020304" pitchFamily="18" charset="0"/>
              </a:rPr>
              <a:t>创建文本文件“</a:t>
            </a:r>
            <a:r>
              <a:rPr lang="en-US" altLang="zh-CN" sz="2400" kern="100" dirty="0" err="1">
                <a:solidFill>
                  <a:srgbClr val="000000"/>
                </a:solidFill>
                <a:latin typeface="+mn-ea"/>
                <a:cs typeface="Times New Roman" panose="02020603050405020304" pitchFamily="18" charset="0"/>
              </a:rPr>
              <a:t>userdict.txt</a:t>
            </a:r>
            <a:r>
              <a:rPr lang="zh-CN" altLang="zh-CN" sz="2400" kern="100" dirty="0">
                <a:solidFill>
                  <a:srgbClr val="000000"/>
                </a:solidFill>
                <a:latin typeface="+mn-ea"/>
                <a:cs typeface="Times New Roman" panose="02020603050405020304" pitchFamily="18" charset="0"/>
              </a:rPr>
              <a:t>”，存入如下内容：</a:t>
            </a:r>
            <a:endParaRPr lang="zh-CN" altLang="zh-CN" sz="2400" kern="100" dirty="0">
              <a:latin typeface="+mn-ea"/>
              <a:cs typeface="Times New Roman" panose="02020603050405020304" pitchFamily="18" charset="0"/>
            </a:endParaRPr>
          </a:p>
        </p:txBody>
      </p:sp>
      <p:pic>
        <p:nvPicPr>
          <p:cNvPr id="16" name="图片 15">
            <a:extLst>
              <a:ext uri="{FF2B5EF4-FFF2-40B4-BE49-F238E27FC236}">
                <a16:creationId xmlns:a16="http://schemas.microsoft.com/office/drawing/2014/main" id="{AEABAD14-DE27-4D5E-8E86-38E25DF6FCD8}"/>
              </a:ext>
            </a:extLst>
          </p:cNvPr>
          <p:cNvPicPr/>
          <p:nvPr/>
        </p:nvPicPr>
        <p:blipFill>
          <a:blip r:embed="rId3"/>
          <a:stretch>
            <a:fillRect/>
          </a:stretch>
        </p:blipFill>
        <p:spPr>
          <a:xfrm>
            <a:off x="7681226" y="2354671"/>
            <a:ext cx="3554826" cy="1752345"/>
          </a:xfrm>
          <a:prstGeom prst="rect">
            <a:avLst/>
          </a:prstGeom>
          <a:ln w="3175">
            <a:solidFill>
              <a:schemeClr val="tx1"/>
            </a:solidFill>
          </a:ln>
        </p:spPr>
      </p:pic>
      <p:sp>
        <p:nvSpPr>
          <p:cNvPr id="17" name="矩形 16">
            <a:extLst>
              <a:ext uri="{FF2B5EF4-FFF2-40B4-BE49-F238E27FC236}">
                <a16:creationId xmlns:a16="http://schemas.microsoft.com/office/drawing/2014/main" id="{8327F56E-3CA5-45EE-99B3-FFF384B5AE71}"/>
              </a:ext>
            </a:extLst>
          </p:cNvPr>
          <p:cNvSpPr/>
          <p:nvPr/>
        </p:nvSpPr>
        <p:spPr>
          <a:xfrm>
            <a:off x="7479196" y="2881607"/>
            <a:ext cx="1943100" cy="944958"/>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02B4C72F-AB13-4059-8BFC-406A8A336266}"/>
              </a:ext>
            </a:extLst>
          </p:cNvPr>
          <p:cNvPicPr>
            <a:picLocks noChangeAspect="1"/>
          </p:cNvPicPr>
          <p:nvPr/>
        </p:nvPicPr>
        <p:blipFill>
          <a:blip r:embed="rId4"/>
          <a:stretch>
            <a:fillRect/>
          </a:stretch>
        </p:blipFill>
        <p:spPr>
          <a:xfrm>
            <a:off x="567471" y="3061612"/>
            <a:ext cx="6810710" cy="1150984"/>
          </a:xfrm>
          <a:prstGeom prst="rect">
            <a:avLst/>
          </a:prstGeom>
        </p:spPr>
        <p:style>
          <a:lnRef idx="1">
            <a:schemeClr val="dk1"/>
          </a:lnRef>
          <a:fillRef idx="2">
            <a:schemeClr val="dk1"/>
          </a:fillRef>
          <a:effectRef idx="1">
            <a:schemeClr val="dk1"/>
          </a:effectRef>
          <a:fontRef idx="minor">
            <a:schemeClr val="dk1"/>
          </a:fontRef>
        </p:style>
      </p:pic>
      <p:sp>
        <p:nvSpPr>
          <p:cNvPr id="15" name="矩形 14">
            <a:extLst>
              <a:ext uri="{FF2B5EF4-FFF2-40B4-BE49-F238E27FC236}">
                <a16:creationId xmlns:a16="http://schemas.microsoft.com/office/drawing/2014/main" id="{97005615-CF48-498B-9C0D-C2B65B2BB9F4}"/>
              </a:ext>
            </a:extLst>
          </p:cNvPr>
          <p:cNvSpPr/>
          <p:nvPr/>
        </p:nvSpPr>
        <p:spPr>
          <a:xfrm>
            <a:off x="422348" y="2901353"/>
            <a:ext cx="6873061" cy="617099"/>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02120BAC-8893-46C0-8179-9D872B5614DB}"/>
              </a:ext>
            </a:extLst>
          </p:cNvPr>
          <p:cNvSpPr/>
          <p:nvPr/>
        </p:nvSpPr>
        <p:spPr>
          <a:xfrm>
            <a:off x="530360" y="4531576"/>
            <a:ext cx="7351370" cy="58105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ct val="150000"/>
              </a:lnSpc>
              <a:spcAft>
                <a:spcPts val="0"/>
              </a:spcAft>
            </a:pPr>
            <a:r>
              <a:rPr lang="zh-CN" altLang="zh-CN" sz="2400" kern="100" dirty="0">
                <a:solidFill>
                  <a:srgbClr val="3333FF"/>
                </a:solidFill>
                <a:latin typeface="+mn-ea"/>
              </a:rPr>
              <a:t>李元帅</a:t>
            </a:r>
            <a:r>
              <a:rPr lang="en-US" altLang="zh-CN" sz="2400" kern="100" dirty="0">
                <a:solidFill>
                  <a:srgbClr val="3333FF"/>
                </a:solidFill>
                <a:latin typeface="+mn-ea"/>
              </a:rPr>
              <a:t>/</a:t>
            </a:r>
            <a:r>
              <a:rPr lang="zh-CN" altLang="zh-CN" sz="2400" kern="100" dirty="0">
                <a:solidFill>
                  <a:srgbClr val="3333FF"/>
                </a:solidFill>
                <a:latin typeface="+mn-ea"/>
              </a:rPr>
              <a:t>是</a:t>
            </a:r>
            <a:r>
              <a:rPr lang="en-US" altLang="zh-CN" sz="2400" kern="100" dirty="0">
                <a:solidFill>
                  <a:srgbClr val="3333FF"/>
                </a:solidFill>
                <a:latin typeface="+mn-ea"/>
              </a:rPr>
              <a:t>/</a:t>
            </a:r>
            <a:r>
              <a:rPr lang="zh-CN" altLang="zh-CN" sz="2400" kern="100" dirty="0">
                <a:solidFill>
                  <a:srgbClr val="3333FF"/>
                </a:solidFill>
                <a:latin typeface="+mn-ea"/>
              </a:rPr>
              <a:t>计科系主任</a:t>
            </a:r>
            <a:r>
              <a:rPr lang="en-US" altLang="zh-CN" sz="2400" kern="100" dirty="0">
                <a:solidFill>
                  <a:srgbClr val="3333FF"/>
                </a:solidFill>
                <a:latin typeface="+mn-ea"/>
              </a:rPr>
              <a:t>/</a:t>
            </a:r>
            <a:r>
              <a:rPr lang="zh-CN" altLang="zh-CN" sz="2400" kern="100" dirty="0">
                <a:solidFill>
                  <a:srgbClr val="3333FF"/>
                </a:solidFill>
                <a:latin typeface="+mn-ea"/>
              </a:rPr>
              <a:t>也</a:t>
            </a:r>
            <a:r>
              <a:rPr lang="en-US" altLang="zh-CN" sz="2400" kern="100" dirty="0">
                <a:solidFill>
                  <a:srgbClr val="3333FF"/>
                </a:solidFill>
                <a:latin typeface="+mn-ea"/>
              </a:rPr>
              <a:t>/</a:t>
            </a:r>
            <a:r>
              <a:rPr lang="zh-CN" altLang="zh-CN" sz="2400" kern="100" dirty="0">
                <a:solidFill>
                  <a:srgbClr val="3333FF"/>
                </a:solidFill>
                <a:latin typeface="+mn-ea"/>
              </a:rPr>
              <a:t>是</a:t>
            </a:r>
            <a:r>
              <a:rPr lang="en-US" altLang="zh-CN" sz="2400" kern="100" dirty="0">
                <a:solidFill>
                  <a:srgbClr val="3333FF"/>
                </a:solidFill>
                <a:latin typeface="+mn-ea"/>
              </a:rPr>
              <a:t>/</a:t>
            </a:r>
            <a:r>
              <a:rPr lang="zh-CN" altLang="zh-CN" sz="2400" kern="100" dirty="0">
                <a:solidFill>
                  <a:srgbClr val="3333FF"/>
                </a:solidFill>
                <a:latin typeface="+mn-ea"/>
              </a:rPr>
              <a:t>云计算方面</a:t>
            </a:r>
            <a:r>
              <a:rPr lang="en-US" altLang="zh-CN" sz="2400" kern="100" dirty="0">
                <a:solidFill>
                  <a:srgbClr val="3333FF"/>
                </a:solidFill>
                <a:latin typeface="+mn-ea"/>
              </a:rPr>
              <a:t>/</a:t>
            </a:r>
            <a:r>
              <a:rPr lang="zh-CN" altLang="zh-CN" sz="2400" kern="100" dirty="0">
                <a:solidFill>
                  <a:srgbClr val="3333FF"/>
                </a:solidFill>
                <a:latin typeface="+mn-ea"/>
              </a:rPr>
              <a:t>的</a:t>
            </a:r>
            <a:r>
              <a:rPr lang="en-US" altLang="zh-CN" sz="2400" kern="100" dirty="0">
                <a:solidFill>
                  <a:srgbClr val="3333FF"/>
                </a:solidFill>
                <a:latin typeface="+mn-ea"/>
              </a:rPr>
              <a:t>/</a:t>
            </a:r>
            <a:r>
              <a:rPr lang="zh-CN" altLang="zh-CN" sz="2400" kern="100" dirty="0">
                <a:solidFill>
                  <a:srgbClr val="3333FF"/>
                </a:solidFill>
                <a:latin typeface="+mn-ea"/>
              </a:rPr>
              <a:t>专家</a:t>
            </a:r>
          </a:p>
        </p:txBody>
      </p:sp>
      <p:sp>
        <p:nvSpPr>
          <p:cNvPr id="21" name="矩形 20">
            <a:extLst>
              <a:ext uri="{FF2B5EF4-FFF2-40B4-BE49-F238E27FC236}">
                <a16:creationId xmlns:a16="http://schemas.microsoft.com/office/drawing/2014/main" id="{9C5351D6-D558-4E08-919E-1C61F0FAF991}"/>
              </a:ext>
            </a:extLst>
          </p:cNvPr>
          <p:cNvSpPr/>
          <p:nvPr/>
        </p:nvSpPr>
        <p:spPr>
          <a:xfrm>
            <a:off x="2320721" y="4512620"/>
            <a:ext cx="1615175" cy="65898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80298E7-E4F9-40E2-B628-E0EF6AF0A5CC}"/>
              </a:ext>
            </a:extLst>
          </p:cNvPr>
          <p:cNvSpPr/>
          <p:nvPr/>
        </p:nvSpPr>
        <p:spPr>
          <a:xfrm>
            <a:off x="4809339" y="4512620"/>
            <a:ext cx="1690852" cy="65898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extLst>
      <p:ext uri="{BB962C8B-B14F-4D97-AF65-F5344CB8AC3E}">
        <p14:creationId xmlns:p14="http://schemas.microsoft.com/office/powerpoint/2010/main" val="318621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animBg="1"/>
      <p:bldP spid="15" grpId="0" animBg="1"/>
      <p:bldP spid="10" grpId="0" animBg="1"/>
      <p:bldP spid="21"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r>
              <a:rPr lang="en-US" altLang="zh-CN" sz="2800" b="1" dirty="0"/>
              <a:t>——</a:t>
            </a:r>
            <a:r>
              <a:rPr lang="zh-CN" altLang="en-US" sz="2800" b="1" dirty="0"/>
              <a:t>词性标注</a:t>
            </a:r>
            <a:endParaRPr lang="zh-CN" altLang="zh-CN" sz="2800" b="1" dirty="0"/>
          </a:p>
        </p:txBody>
      </p:sp>
      <p:sp>
        <p:nvSpPr>
          <p:cNvPr id="3" name="矩形 2">
            <a:extLst>
              <a:ext uri="{FF2B5EF4-FFF2-40B4-BE49-F238E27FC236}">
                <a16:creationId xmlns:a16="http://schemas.microsoft.com/office/drawing/2014/main" id="{8DA40F73-38CD-4A57-92B9-AA6DBB0F6977}"/>
              </a:ext>
            </a:extLst>
          </p:cNvPr>
          <p:cNvSpPr/>
          <p:nvPr/>
        </p:nvSpPr>
        <p:spPr>
          <a:xfrm>
            <a:off x="530360" y="1574325"/>
            <a:ext cx="11346566" cy="1689052"/>
          </a:xfrm>
          <a:prstGeom prst="rect">
            <a:avLst/>
          </a:prstGeom>
        </p:spPr>
        <p:txBody>
          <a:bodyPr wrap="square">
            <a:spAutoFit/>
          </a:bodyPr>
          <a:lstStyle/>
          <a:p>
            <a:pPr>
              <a:lnSpc>
                <a:spcPct val="150000"/>
              </a:lnSpc>
            </a:pPr>
            <a:r>
              <a:rPr lang="zh-CN" altLang="zh-CN" sz="2400" dirty="0">
                <a:latin typeface="+mn-ea"/>
              </a:rPr>
              <a:t>不同的语言有不同的词性标注集。为了方便指明词的词性，可以给每个词性编码，可以具体参考</a:t>
            </a:r>
            <a:r>
              <a:rPr lang="en-US" altLang="zh-CN" sz="2400" dirty="0">
                <a:solidFill>
                  <a:srgbClr val="FF0000"/>
                </a:solidFill>
                <a:latin typeface="+mn-ea"/>
              </a:rPr>
              <a:t>ICTCLAS汉语词性标注集</a:t>
            </a:r>
            <a:r>
              <a:rPr lang="zh-CN" altLang="zh-CN" sz="2400" dirty="0">
                <a:latin typeface="+mn-ea"/>
              </a:rPr>
              <a:t>。其中，常见的有</a:t>
            </a:r>
            <a:r>
              <a:rPr lang="en-US" altLang="zh-CN" sz="2400" dirty="0">
                <a:latin typeface="+mn-ea"/>
              </a:rPr>
              <a:t>a</a:t>
            </a:r>
            <a:r>
              <a:rPr lang="zh-CN" altLang="zh-CN" sz="2400" dirty="0">
                <a:latin typeface="+mn-ea"/>
              </a:rPr>
              <a:t>表示形容词，</a:t>
            </a:r>
            <a:r>
              <a:rPr lang="en-US" altLang="zh-CN" sz="2400" dirty="0">
                <a:latin typeface="+mn-ea"/>
              </a:rPr>
              <a:t>d</a:t>
            </a:r>
            <a:r>
              <a:rPr lang="zh-CN" altLang="zh-CN" sz="2400" dirty="0">
                <a:latin typeface="+mn-ea"/>
              </a:rPr>
              <a:t>表示副词，</a:t>
            </a:r>
            <a:r>
              <a:rPr lang="en-US" altLang="zh-CN" sz="2400" dirty="0">
                <a:latin typeface="+mn-ea"/>
              </a:rPr>
              <a:t>n</a:t>
            </a:r>
            <a:r>
              <a:rPr lang="zh-CN" altLang="zh-CN" sz="2400" dirty="0">
                <a:latin typeface="+mn-ea"/>
              </a:rPr>
              <a:t>表示名词，</a:t>
            </a:r>
            <a:r>
              <a:rPr lang="en-US" altLang="zh-CN" sz="2400" dirty="0">
                <a:latin typeface="+mn-ea"/>
              </a:rPr>
              <a:t>p</a:t>
            </a:r>
            <a:r>
              <a:rPr lang="zh-CN" altLang="zh-CN" sz="2400" dirty="0">
                <a:latin typeface="+mn-ea"/>
              </a:rPr>
              <a:t>表示介词，</a:t>
            </a:r>
            <a:r>
              <a:rPr lang="en-US" altLang="zh-CN" sz="2400" dirty="0">
                <a:latin typeface="+mn-ea"/>
              </a:rPr>
              <a:t>v</a:t>
            </a:r>
            <a:r>
              <a:rPr lang="zh-CN" altLang="zh-CN" sz="2400" dirty="0">
                <a:latin typeface="+mn-ea"/>
              </a:rPr>
              <a:t>表示动词等等。</a:t>
            </a:r>
          </a:p>
        </p:txBody>
      </p:sp>
      <p:pic>
        <p:nvPicPr>
          <p:cNvPr id="5" name="图片 4">
            <a:extLst>
              <a:ext uri="{FF2B5EF4-FFF2-40B4-BE49-F238E27FC236}">
                <a16:creationId xmlns:a16="http://schemas.microsoft.com/office/drawing/2014/main" id="{5FCE5971-A461-4F31-816A-AD8591D1246C}"/>
              </a:ext>
            </a:extLst>
          </p:cNvPr>
          <p:cNvPicPr>
            <a:picLocks noChangeAspect="1"/>
          </p:cNvPicPr>
          <p:nvPr/>
        </p:nvPicPr>
        <p:blipFill>
          <a:blip r:embed="rId3"/>
          <a:stretch>
            <a:fillRect/>
          </a:stretch>
        </p:blipFill>
        <p:spPr>
          <a:xfrm>
            <a:off x="530360" y="3280463"/>
            <a:ext cx="10074692" cy="2094826"/>
          </a:xfrm>
          <a:prstGeom prst="rect">
            <a:avLst/>
          </a:prstGeom>
        </p:spPr>
        <p:style>
          <a:lnRef idx="1">
            <a:schemeClr val="dk1"/>
          </a:lnRef>
          <a:fillRef idx="2">
            <a:schemeClr val="dk1"/>
          </a:fillRef>
          <a:effectRef idx="1">
            <a:schemeClr val="dk1"/>
          </a:effectRef>
          <a:fontRef idx="minor">
            <a:schemeClr val="dk1"/>
          </a:fontRef>
        </p:style>
      </p:pic>
      <p:sp>
        <p:nvSpPr>
          <p:cNvPr id="7" name="矩形 6">
            <a:extLst>
              <a:ext uri="{FF2B5EF4-FFF2-40B4-BE49-F238E27FC236}">
                <a16:creationId xmlns:a16="http://schemas.microsoft.com/office/drawing/2014/main" id="{A70363B9-C27C-4416-88D3-98EEBEC3E731}"/>
              </a:ext>
            </a:extLst>
          </p:cNvPr>
          <p:cNvSpPr/>
          <p:nvPr/>
        </p:nvSpPr>
        <p:spPr>
          <a:xfrm>
            <a:off x="530360" y="5560987"/>
            <a:ext cx="7390165" cy="461665"/>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zh-CN" altLang="zh-CN" sz="2400" dirty="0">
                <a:solidFill>
                  <a:srgbClr val="3333FF"/>
                </a:solidFill>
                <a:latin typeface="+mn-ea"/>
                <a:cs typeface="Times New Roman" panose="02020603050405020304" pitchFamily="18" charset="0"/>
              </a:rPr>
              <a:t>我</a:t>
            </a:r>
            <a:r>
              <a:rPr lang="en-US" altLang="zh-CN" sz="2400" dirty="0">
                <a:solidFill>
                  <a:srgbClr val="3333FF"/>
                </a:solidFill>
                <a:latin typeface="+mn-ea"/>
                <a:cs typeface="Times New Roman" panose="02020603050405020304" pitchFamily="18" charset="0"/>
              </a:rPr>
              <a:t>/r  </a:t>
            </a:r>
            <a:r>
              <a:rPr lang="zh-CN" altLang="zh-CN" sz="2400" dirty="0">
                <a:solidFill>
                  <a:srgbClr val="3333FF"/>
                </a:solidFill>
                <a:latin typeface="+mn-ea"/>
                <a:cs typeface="Times New Roman" panose="02020603050405020304" pitchFamily="18" charset="0"/>
              </a:rPr>
              <a:t>和</a:t>
            </a:r>
            <a:r>
              <a:rPr lang="en-US" altLang="zh-CN" sz="2400" dirty="0">
                <a:solidFill>
                  <a:srgbClr val="3333FF"/>
                </a:solidFill>
                <a:latin typeface="+mn-ea"/>
                <a:cs typeface="Times New Roman" panose="02020603050405020304" pitchFamily="18" charset="0"/>
              </a:rPr>
              <a:t>/c  </a:t>
            </a:r>
            <a:r>
              <a:rPr lang="zh-CN" altLang="zh-CN" sz="2400" dirty="0">
                <a:solidFill>
                  <a:srgbClr val="3333FF"/>
                </a:solidFill>
                <a:latin typeface="+mn-ea"/>
                <a:cs typeface="Times New Roman" panose="02020603050405020304" pitchFamily="18" charset="0"/>
              </a:rPr>
              <a:t>同学</a:t>
            </a:r>
            <a:r>
              <a:rPr lang="en-US" altLang="zh-CN" sz="2400" dirty="0">
                <a:solidFill>
                  <a:srgbClr val="3333FF"/>
                </a:solidFill>
                <a:latin typeface="+mn-ea"/>
                <a:cs typeface="Times New Roman" panose="02020603050405020304" pitchFamily="18" charset="0"/>
              </a:rPr>
              <a:t>/n  </a:t>
            </a:r>
            <a:r>
              <a:rPr lang="zh-CN" altLang="zh-CN" sz="2400" dirty="0">
                <a:solidFill>
                  <a:srgbClr val="3333FF"/>
                </a:solidFill>
                <a:latin typeface="+mn-ea"/>
                <a:cs typeface="Times New Roman" panose="02020603050405020304" pitchFamily="18" charset="0"/>
              </a:rPr>
              <a:t>一起</a:t>
            </a:r>
            <a:r>
              <a:rPr lang="en-US" altLang="zh-CN" sz="2400" dirty="0">
                <a:solidFill>
                  <a:srgbClr val="3333FF"/>
                </a:solidFill>
                <a:latin typeface="+mn-ea"/>
                <a:cs typeface="Times New Roman" panose="02020603050405020304" pitchFamily="18" charset="0"/>
              </a:rPr>
              <a:t>/m  </a:t>
            </a:r>
            <a:r>
              <a:rPr lang="zh-CN" altLang="zh-CN" sz="2400" dirty="0">
                <a:solidFill>
                  <a:srgbClr val="3333FF"/>
                </a:solidFill>
                <a:latin typeface="+mn-ea"/>
                <a:cs typeface="Times New Roman" panose="02020603050405020304" pitchFamily="18" charset="0"/>
              </a:rPr>
              <a:t>去</a:t>
            </a:r>
            <a:r>
              <a:rPr lang="en-US" altLang="zh-CN" sz="2400" dirty="0">
                <a:solidFill>
                  <a:srgbClr val="3333FF"/>
                </a:solidFill>
                <a:latin typeface="+mn-ea"/>
                <a:cs typeface="Times New Roman" panose="02020603050405020304" pitchFamily="18" charset="0"/>
              </a:rPr>
              <a:t>/v  </a:t>
            </a:r>
            <a:r>
              <a:rPr lang="zh-CN" altLang="zh-CN" sz="2400" dirty="0">
                <a:solidFill>
                  <a:srgbClr val="3333FF"/>
                </a:solidFill>
                <a:latin typeface="+mn-ea"/>
                <a:cs typeface="Times New Roman" panose="02020603050405020304" pitchFamily="18" charset="0"/>
              </a:rPr>
              <a:t>北京故宫</a:t>
            </a:r>
            <a:r>
              <a:rPr lang="en-US" altLang="zh-CN" sz="2400" dirty="0">
                <a:solidFill>
                  <a:srgbClr val="3333FF"/>
                </a:solidFill>
                <a:latin typeface="+mn-ea"/>
                <a:cs typeface="Times New Roman" panose="02020603050405020304" pitchFamily="18" charset="0"/>
              </a:rPr>
              <a:t>/ns  </a:t>
            </a:r>
            <a:r>
              <a:rPr lang="zh-CN" altLang="zh-CN" sz="2400" dirty="0">
                <a:solidFill>
                  <a:srgbClr val="3333FF"/>
                </a:solidFill>
                <a:latin typeface="+mn-ea"/>
                <a:cs typeface="Times New Roman" panose="02020603050405020304" pitchFamily="18" charset="0"/>
              </a:rPr>
              <a:t>玩</a:t>
            </a:r>
            <a:r>
              <a:rPr lang="en-US" altLang="zh-CN" sz="2400" dirty="0">
                <a:solidFill>
                  <a:srgbClr val="3333FF"/>
                </a:solidFill>
                <a:latin typeface="+mn-ea"/>
                <a:cs typeface="Times New Roman" panose="02020603050405020304" pitchFamily="18" charset="0"/>
              </a:rPr>
              <a:t>/v </a:t>
            </a:r>
            <a:endParaRPr lang="zh-CN" altLang="en-US" sz="2400" dirty="0">
              <a:solidFill>
                <a:srgbClr val="3333FF"/>
              </a:solidFill>
              <a:latin typeface="+mn-ea"/>
            </a:endParaRPr>
          </a:p>
        </p:txBody>
      </p:sp>
    </p:spTree>
    <p:extLst>
      <p:ext uri="{BB962C8B-B14F-4D97-AF65-F5344CB8AC3E}">
        <p14:creationId xmlns:p14="http://schemas.microsoft.com/office/powerpoint/2010/main" val="227118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r>
              <a:rPr lang="en-US" altLang="zh-CN" sz="2800" b="1" dirty="0"/>
              <a:t>——</a:t>
            </a:r>
            <a:r>
              <a:rPr lang="zh-CN" altLang="en-US" sz="2800" b="1" dirty="0"/>
              <a:t>词性筛选</a:t>
            </a:r>
            <a:endParaRPr lang="zh-CN" altLang="zh-CN" sz="2800" b="1" dirty="0"/>
          </a:p>
        </p:txBody>
      </p:sp>
      <p:pic>
        <p:nvPicPr>
          <p:cNvPr id="6" name="图片 5">
            <a:extLst>
              <a:ext uri="{FF2B5EF4-FFF2-40B4-BE49-F238E27FC236}">
                <a16:creationId xmlns:a16="http://schemas.microsoft.com/office/drawing/2014/main" id="{C413D4B9-C378-4775-9BA4-A08220133CFA}"/>
              </a:ext>
            </a:extLst>
          </p:cNvPr>
          <p:cNvPicPr>
            <a:picLocks noChangeAspect="1"/>
          </p:cNvPicPr>
          <p:nvPr/>
        </p:nvPicPr>
        <p:blipFill>
          <a:blip r:embed="rId3"/>
          <a:stretch>
            <a:fillRect/>
          </a:stretch>
        </p:blipFill>
        <p:spPr>
          <a:xfrm>
            <a:off x="530360" y="1673399"/>
            <a:ext cx="10853530" cy="3511201"/>
          </a:xfrm>
          <a:prstGeom prst="rect">
            <a:avLst/>
          </a:prstGeom>
        </p:spPr>
        <p:style>
          <a:lnRef idx="1">
            <a:schemeClr val="dk1"/>
          </a:lnRef>
          <a:fillRef idx="2">
            <a:schemeClr val="dk1"/>
          </a:fillRef>
          <a:effectRef idx="1">
            <a:schemeClr val="dk1"/>
          </a:effectRef>
          <a:fontRef idx="minor">
            <a:schemeClr val="dk1"/>
          </a:fontRef>
        </p:style>
      </p:pic>
      <p:sp>
        <p:nvSpPr>
          <p:cNvPr id="8" name="矩形 7">
            <a:extLst>
              <a:ext uri="{FF2B5EF4-FFF2-40B4-BE49-F238E27FC236}">
                <a16:creationId xmlns:a16="http://schemas.microsoft.com/office/drawing/2014/main" id="{59CE1C1C-7380-4CC9-B4A2-9FC14ACD6368}"/>
              </a:ext>
            </a:extLst>
          </p:cNvPr>
          <p:cNvSpPr/>
          <p:nvPr/>
        </p:nvSpPr>
        <p:spPr>
          <a:xfrm>
            <a:off x="422348" y="5372481"/>
            <a:ext cx="5490606" cy="581057"/>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indent="266700">
              <a:lnSpc>
                <a:spcPct val="150000"/>
              </a:lnSpc>
              <a:spcAft>
                <a:spcPts val="0"/>
              </a:spcAft>
            </a:pPr>
            <a:r>
              <a:rPr lang="en-US" altLang="zh-CN" sz="2400" kern="100" dirty="0">
                <a:solidFill>
                  <a:srgbClr val="3333FF"/>
                </a:solidFill>
                <a:latin typeface="+mn-ea"/>
              </a:rPr>
              <a:t>['</a:t>
            </a:r>
            <a:r>
              <a:rPr lang="zh-CN" altLang="zh-CN" sz="2400" kern="100" dirty="0">
                <a:solidFill>
                  <a:srgbClr val="3333FF"/>
                </a:solidFill>
                <a:latin typeface="+mn-ea"/>
              </a:rPr>
              <a:t>曼谷</a:t>
            </a:r>
            <a:r>
              <a:rPr lang="en-US" altLang="zh-CN" sz="2400" kern="100" dirty="0">
                <a:solidFill>
                  <a:srgbClr val="3333FF"/>
                </a:solidFill>
                <a:latin typeface="+mn-ea"/>
              </a:rPr>
              <a:t>', '</a:t>
            </a:r>
            <a:r>
              <a:rPr lang="zh-CN" altLang="zh-CN" sz="2400" kern="100" dirty="0">
                <a:solidFill>
                  <a:srgbClr val="3333FF"/>
                </a:solidFill>
                <a:latin typeface="+mn-ea"/>
              </a:rPr>
              <a:t>海岛</a:t>
            </a:r>
            <a:r>
              <a:rPr lang="en-US" altLang="zh-CN" sz="2400" kern="100" dirty="0">
                <a:solidFill>
                  <a:srgbClr val="3333FF"/>
                </a:solidFill>
                <a:latin typeface="+mn-ea"/>
              </a:rPr>
              <a:t>', '</a:t>
            </a:r>
            <a:r>
              <a:rPr lang="zh-CN" altLang="zh-CN" sz="2400" kern="100" dirty="0">
                <a:solidFill>
                  <a:srgbClr val="3333FF"/>
                </a:solidFill>
                <a:latin typeface="+mn-ea"/>
              </a:rPr>
              <a:t>沙美岛</a:t>
            </a:r>
            <a:r>
              <a:rPr lang="en-US" altLang="zh-CN" sz="2400" kern="100" dirty="0">
                <a:solidFill>
                  <a:srgbClr val="3333FF"/>
                </a:solidFill>
                <a:latin typeface="+mn-ea"/>
              </a:rPr>
              <a:t>', '</a:t>
            </a:r>
            <a:r>
              <a:rPr lang="zh-CN" altLang="zh-CN" sz="2400" kern="100" dirty="0">
                <a:solidFill>
                  <a:srgbClr val="3333FF"/>
                </a:solidFill>
                <a:latin typeface="+mn-ea"/>
              </a:rPr>
              <a:t>曼谷</a:t>
            </a:r>
            <a:r>
              <a:rPr lang="en-US" altLang="zh-CN" sz="2400" kern="100" dirty="0">
                <a:solidFill>
                  <a:srgbClr val="3333FF"/>
                </a:solidFill>
                <a:latin typeface="+mn-ea"/>
              </a:rPr>
              <a:t>', '</a:t>
            </a:r>
            <a:r>
              <a:rPr lang="zh-CN" altLang="zh-CN" sz="2400" kern="100" dirty="0">
                <a:solidFill>
                  <a:srgbClr val="3333FF"/>
                </a:solidFill>
                <a:latin typeface="+mn-ea"/>
              </a:rPr>
              <a:t>象岛</a:t>
            </a:r>
            <a:r>
              <a:rPr lang="en-US" altLang="zh-CN" sz="2400" kern="100" dirty="0">
                <a:solidFill>
                  <a:srgbClr val="3333FF"/>
                </a:solidFill>
                <a:latin typeface="+mn-ea"/>
              </a:rPr>
              <a:t>']</a:t>
            </a:r>
            <a:endParaRPr lang="zh-CN" altLang="zh-CN" sz="2400" kern="100" dirty="0">
              <a:solidFill>
                <a:srgbClr val="3333FF"/>
              </a:solidFill>
              <a:latin typeface="+mn-ea"/>
            </a:endParaRPr>
          </a:p>
        </p:txBody>
      </p:sp>
      <p:sp>
        <p:nvSpPr>
          <p:cNvPr id="13" name="矩形 12">
            <a:extLst>
              <a:ext uri="{FF2B5EF4-FFF2-40B4-BE49-F238E27FC236}">
                <a16:creationId xmlns:a16="http://schemas.microsoft.com/office/drawing/2014/main" id="{13C54B08-CC19-4F89-A427-0AF1F79D4AB8}"/>
              </a:ext>
            </a:extLst>
          </p:cNvPr>
          <p:cNvSpPr/>
          <p:nvPr/>
        </p:nvSpPr>
        <p:spPr>
          <a:xfrm>
            <a:off x="163843" y="4376196"/>
            <a:ext cx="8304296" cy="434343"/>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extLst>
      <p:ext uri="{BB962C8B-B14F-4D97-AF65-F5344CB8AC3E}">
        <p14:creationId xmlns:p14="http://schemas.microsoft.com/office/powerpoint/2010/main" val="297282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r>
              <a:rPr lang="en-US" altLang="zh-CN" sz="2800" b="1" dirty="0"/>
              <a:t>——</a:t>
            </a:r>
            <a:r>
              <a:rPr lang="zh-CN" altLang="en-US" sz="2800" b="1" dirty="0"/>
              <a:t>关键词提取</a:t>
            </a:r>
            <a:endParaRPr lang="zh-CN" altLang="zh-CN" sz="2800" b="1" dirty="0"/>
          </a:p>
        </p:txBody>
      </p:sp>
      <p:sp>
        <p:nvSpPr>
          <p:cNvPr id="3" name="矩形 2">
            <a:extLst>
              <a:ext uri="{FF2B5EF4-FFF2-40B4-BE49-F238E27FC236}">
                <a16:creationId xmlns:a16="http://schemas.microsoft.com/office/drawing/2014/main" id="{ED7D658B-805A-43E3-93E2-2DC91D1D9096}"/>
              </a:ext>
            </a:extLst>
          </p:cNvPr>
          <p:cNvSpPr/>
          <p:nvPr/>
        </p:nvSpPr>
        <p:spPr>
          <a:xfrm>
            <a:off x="394252" y="1574325"/>
            <a:ext cx="11167997" cy="1135054"/>
          </a:xfrm>
          <a:prstGeom prst="rect">
            <a:avLst/>
          </a:prstGeom>
        </p:spPr>
        <p:txBody>
          <a:bodyPr wrap="square">
            <a:spAutoFit/>
          </a:bodyPr>
          <a:lstStyle/>
          <a:p>
            <a:pPr indent="266700" algn="just">
              <a:lnSpc>
                <a:spcPct val="150000"/>
              </a:lnSpc>
              <a:spcAft>
                <a:spcPts val="0"/>
              </a:spcAft>
            </a:pPr>
            <a:r>
              <a:rPr lang="zh-CN" altLang="zh-CN" sz="2400" kern="100" dirty="0">
                <a:solidFill>
                  <a:srgbClr val="000000"/>
                </a:solidFill>
                <a:latin typeface="+mn-ea"/>
                <a:cs typeface="Times New Roman" panose="02020603050405020304" pitchFamily="18" charset="0"/>
              </a:rPr>
              <a:t>关键词抽取就是从文本里面把跟这篇文档意义最相关的一些词抽取出来。</a:t>
            </a:r>
            <a:r>
              <a:rPr lang="zh-CN" altLang="zh-CN" sz="2400" dirty="0">
                <a:solidFill>
                  <a:srgbClr val="000000"/>
                </a:solidFill>
                <a:latin typeface="+mn-ea"/>
                <a:cs typeface="Times New Roman" panose="02020603050405020304" pitchFamily="18" charset="0"/>
              </a:rPr>
              <a:t>关键词</a:t>
            </a:r>
            <a:r>
              <a:rPr lang="zh-CN" altLang="en-US" sz="2400" dirty="0">
                <a:solidFill>
                  <a:srgbClr val="000000"/>
                </a:solidFill>
                <a:latin typeface="+mn-ea"/>
                <a:cs typeface="Times New Roman" panose="02020603050405020304" pitchFamily="18" charset="0"/>
              </a:rPr>
              <a:t>在</a:t>
            </a:r>
            <a:r>
              <a:rPr lang="zh-CN" altLang="zh-CN" sz="2400" dirty="0">
                <a:solidFill>
                  <a:srgbClr val="000000"/>
                </a:solidFill>
                <a:latin typeface="+mn-ea"/>
                <a:cs typeface="Times New Roman" panose="02020603050405020304" pitchFamily="18" charset="0"/>
              </a:rPr>
              <a:t>文本聚类、分类、自动摘要等领域中有着重要的作用。</a:t>
            </a:r>
            <a:endParaRPr lang="zh-CN" altLang="en-US" sz="2400" dirty="0">
              <a:latin typeface="+mn-ea"/>
            </a:endParaRPr>
          </a:p>
        </p:txBody>
      </p:sp>
    </p:spTree>
    <p:extLst>
      <p:ext uri="{BB962C8B-B14F-4D97-AF65-F5344CB8AC3E}">
        <p14:creationId xmlns:p14="http://schemas.microsoft.com/office/powerpoint/2010/main" val="2530632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E473A9F1-D3BC-448F-801F-5141C77A0AF2}"/>
              </a:ext>
            </a:extLst>
          </p:cNvPr>
          <p:cNvPicPr>
            <a:picLocks noChangeAspect="1"/>
          </p:cNvPicPr>
          <p:nvPr/>
        </p:nvPicPr>
        <p:blipFill>
          <a:blip r:embed="rId3"/>
          <a:stretch>
            <a:fillRect/>
          </a:stretch>
        </p:blipFill>
        <p:spPr>
          <a:xfrm>
            <a:off x="530360" y="796666"/>
            <a:ext cx="10724322" cy="5857886"/>
          </a:xfrm>
          <a:prstGeom prst="rect">
            <a:avLst/>
          </a:prstGeom>
        </p:spPr>
        <p:style>
          <a:lnRef idx="1">
            <a:schemeClr val="dk1"/>
          </a:lnRef>
          <a:fillRef idx="2">
            <a:schemeClr val="dk1"/>
          </a:fillRef>
          <a:effectRef idx="1">
            <a:schemeClr val="dk1"/>
          </a:effectRef>
          <a:fontRef idx="minor">
            <a:schemeClr val="dk1"/>
          </a:fontRef>
        </p:style>
      </p:pic>
      <p:sp>
        <p:nvSpPr>
          <p:cNvPr id="10" name="矩形 9">
            <a:extLst>
              <a:ext uri="{FF2B5EF4-FFF2-40B4-BE49-F238E27FC236}">
                <a16:creationId xmlns:a16="http://schemas.microsoft.com/office/drawing/2014/main" id="{8163D7C3-7019-4A3C-92A1-EF34721616CF}"/>
              </a:ext>
            </a:extLst>
          </p:cNvPr>
          <p:cNvSpPr/>
          <p:nvPr/>
        </p:nvSpPr>
        <p:spPr>
          <a:xfrm>
            <a:off x="422348" y="707504"/>
            <a:ext cx="4189409" cy="434343"/>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E85FD71-D85A-4771-ADC8-01DBC48139A1}"/>
              </a:ext>
            </a:extLst>
          </p:cNvPr>
          <p:cNvSpPr/>
          <p:nvPr/>
        </p:nvSpPr>
        <p:spPr>
          <a:xfrm>
            <a:off x="422347" y="4853274"/>
            <a:ext cx="10103191" cy="434343"/>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996E07F8-7B08-4FEB-AA62-587D180D586E}"/>
              </a:ext>
            </a:extLst>
          </p:cNvPr>
          <p:cNvGrpSpPr/>
          <p:nvPr/>
        </p:nvGrpSpPr>
        <p:grpSpPr>
          <a:xfrm>
            <a:off x="3375991" y="1603512"/>
            <a:ext cx="7676322" cy="3160600"/>
            <a:chOff x="3375991" y="1603512"/>
            <a:chExt cx="7676322" cy="3160600"/>
          </a:xfrm>
        </p:grpSpPr>
        <p:sp>
          <p:nvSpPr>
            <p:cNvPr id="6" name="矩形 5">
              <a:extLst>
                <a:ext uri="{FF2B5EF4-FFF2-40B4-BE49-F238E27FC236}">
                  <a16:creationId xmlns:a16="http://schemas.microsoft.com/office/drawing/2014/main" id="{F859E755-E51D-4E3A-B1FA-A4D4730692B2}"/>
                </a:ext>
              </a:extLst>
            </p:cNvPr>
            <p:cNvSpPr/>
            <p:nvPr/>
          </p:nvSpPr>
          <p:spPr>
            <a:xfrm>
              <a:off x="3375991" y="1603512"/>
              <a:ext cx="7676322" cy="234628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ct val="150000"/>
                </a:lnSpc>
                <a:spcAft>
                  <a:spcPts val="0"/>
                </a:spcAft>
              </a:pPr>
              <a:r>
                <a:rPr lang="en-US" altLang="zh-CN" sz="2000" kern="100" dirty="0">
                  <a:solidFill>
                    <a:srgbClr val="000000"/>
                  </a:solidFill>
                  <a:latin typeface="+mn-ea"/>
                </a:rPr>
                <a:t># </a:t>
              </a:r>
              <a:r>
                <a:rPr lang="zh-CN" altLang="zh-CN" sz="2000" kern="100" dirty="0">
                  <a:solidFill>
                    <a:srgbClr val="000000"/>
                  </a:solidFill>
                  <a:latin typeface="+mn-ea"/>
                </a:rPr>
                <a:t>基于</a:t>
              </a:r>
              <a:r>
                <a:rPr lang="en-US" altLang="zh-CN" sz="2000" kern="100" dirty="0">
                  <a:solidFill>
                    <a:srgbClr val="000000"/>
                  </a:solidFill>
                  <a:latin typeface="+mn-ea"/>
                </a:rPr>
                <a:t>TF-</a:t>
              </a:r>
              <a:r>
                <a:rPr lang="en-US" altLang="zh-CN" sz="2000" kern="100" dirty="0" err="1">
                  <a:solidFill>
                    <a:srgbClr val="000000"/>
                  </a:solidFill>
                  <a:latin typeface="+mn-ea"/>
                </a:rPr>
                <a:t>IDF</a:t>
              </a:r>
              <a:r>
                <a:rPr lang="zh-CN" altLang="zh-CN" sz="2000" kern="100" dirty="0">
                  <a:solidFill>
                    <a:srgbClr val="000000"/>
                  </a:solidFill>
                  <a:latin typeface="+mn-ea"/>
                </a:rPr>
                <a:t>算法进行关键词抽取</a:t>
              </a:r>
            </a:p>
            <a:p>
              <a:pPr indent="266700">
                <a:lnSpc>
                  <a:spcPct val="150000"/>
                </a:lnSpc>
                <a:spcAft>
                  <a:spcPts val="0"/>
                </a:spcAft>
              </a:pPr>
              <a:r>
                <a:rPr lang="en-US" altLang="zh-CN" sz="2000" kern="100" dirty="0">
                  <a:solidFill>
                    <a:srgbClr val="000000"/>
                  </a:solidFill>
                  <a:latin typeface="+mn-ea"/>
                </a:rPr>
                <a:t># </a:t>
              </a:r>
              <a:r>
                <a:rPr lang="en-US" altLang="zh-CN" sz="2000" kern="100" dirty="0" err="1">
                  <a:solidFill>
                    <a:srgbClr val="000000"/>
                  </a:solidFill>
                  <a:latin typeface="+mn-ea"/>
                </a:rPr>
                <a:t>topK</a:t>
              </a:r>
              <a:r>
                <a:rPr lang="zh-CN" altLang="zh-CN" sz="2000" kern="100" dirty="0">
                  <a:solidFill>
                    <a:srgbClr val="000000"/>
                  </a:solidFill>
                  <a:latin typeface="+mn-ea"/>
                </a:rPr>
                <a:t>表示最大抽取个数，默认为</a:t>
              </a:r>
              <a:r>
                <a:rPr lang="en-US" altLang="zh-CN" sz="2000" kern="100" dirty="0">
                  <a:solidFill>
                    <a:srgbClr val="000000"/>
                  </a:solidFill>
                  <a:latin typeface="+mn-ea"/>
                </a:rPr>
                <a:t>20</a:t>
              </a:r>
              <a:r>
                <a:rPr lang="zh-CN" altLang="zh-CN" sz="2000" kern="100" dirty="0">
                  <a:solidFill>
                    <a:srgbClr val="000000"/>
                  </a:solidFill>
                  <a:latin typeface="+mn-ea"/>
                </a:rPr>
                <a:t>个</a:t>
              </a:r>
            </a:p>
            <a:p>
              <a:pPr indent="266700">
                <a:lnSpc>
                  <a:spcPct val="150000"/>
                </a:lnSpc>
                <a:spcAft>
                  <a:spcPts val="0"/>
                </a:spcAft>
              </a:pPr>
              <a:r>
                <a:rPr lang="en-US" altLang="zh-CN" sz="2000" kern="100" dirty="0">
                  <a:solidFill>
                    <a:srgbClr val="000000"/>
                  </a:solidFill>
                  <a:latin typeface="+mn-ea"/>
                </a:rPr>
                <a:t># </a:t>
              </a:r>
              <a:r>
                <a:rPr lang="en-US" altLang="zh-CN" sz="2000" kern="100" dirty="0" err="1">
                  <a:solidFill>
                    <a:srgbClr val="000000"/>
                  </a:solidFill>
                  <a:latin typeface="+mn-ea"/>
                </a:rPr>
                <a:t>withWeight</a:t>
              </a:r>
              <a:r>
                <a:rPr lang="zh-CN" altLang="zh-CN" sz="2000" kern="100" dirty="0">
                  <a:solidFill>
                    <a:srgbClr val="000000"/>
                  </a:solidFill>
                  <a:latin typeface="+mn-ea"/>
                </a:rPr>
                <a:t>表示是否返回关键词权重值，默认值为</a:t>
              </a:r>
              <a:r>
                <a:rPr lang="en-US" altLang="zh-CN" sz="2000" kern="100" dirty="0">
                  <a:solidFill>
                    <a:srgbClr val="000000"/>
                  </a:solidFill>
                  <a:latin typeface="+mn-ea"/>
                </a:rPr>
                <a:t> False</a:t>
              </a:r>
              <a:endParaRPr lang="zh-CN" altLang="zh-CN" sz="2000" kern="100" dirty="0">
                <a:solidFill>
                  <a:srgbClr val="000000"/>
                </a:solidFill>
                <a:latin typeface="+mn-ea"/>
              </a:endParaRPr>
            </a:p>
            <a:p>
              <a:pPr indent="266700">
                <a:lnSpc>
                  <a:spcPct val="150000"/>
                </a:lnSpc>
                <a:spcAft>
                  <a:spcPts val="0"/>
                </a:spcAft>
              </a:pPr>
              <a:r>
                <a:rPr lang="en-US" altLang="zh-CN" sz="2000" kern="100" dirty="0">
                  <a:solidFill>
                    <a:srgbClr val="000000"/>
                  </a:solidFill>
                  <a:latin typeface="+mn-ea"/>
                </a:rPr>
                <a:t># </a:t>
              </a:r>
              <a:r>
                <a:rPr lang="zh-CN" altLang="zh-CN" sz="2000" kern="100" dirty="0">
                  <a:solidFill>
                    <a:srgbClr val="000000"/>
                  </a:solidFill>
                  <a:latin typeface="+mn-ea"/>
                </a:rPr>
                <a:t>还有一个参数</a:t>
              </a:r>
              <a:r>
                <a:rPr lang="en-US" altLang="zh-CN" sz="2000" kern="100" dirty="0" err="1">
                  <a:solidFill>
                    <a:srgbClr val="000000"/>
                  </a:solidFill>
                  <a:latin typeface="+mn-ea"/>
                </a:rPr>
                <a:t>allowPOS</a:t>
              </a:r>
              <a:r>
                <a:rPr lang="zh-CN" altLang="zh-CN" sz="2000" kern="100" dirty="0">
                  <a:solidFill>
                    <a:srgbClr val="000000"/>
                  </a:solidFill>
                  <a:latin typeface="+mn-ea"/>
                </a:rPr>
                <a:t>默认为</a:t>
              </a:r>
              <a:r>
                <a:rPr lang="en-US" altLang="zh-CN" sz="2000" kern="100" dirty="0">
                  <a:solidFill>
                    <a:srgbClr val="000000"/>
                  </a:solidFill>
                  <a:latin typeface="+mn-ea"/>
                </a:rPr>
                <a:t>('ns','n','</a:t>
              </a:r>
              <a:r>
                <a:rPr lang="en-US" altLang="zh-CN" sz="2000" kern="100" dirty="0" err="1">
                  <a:solidFill>
                    <a:srgbClr val="000000"/>
                  </a:solidFill>
                  <a:latin typeface="+mn-ea"/>
                </a:rPr>
                <a:t>vn</a:t>
              </a:r>
              <a:r>
                <a:rPr lang="en-US" altLang="zh-CN" sz="2000" kern="100" dirty="0">
                  <a:solidFill>
                    <a:srgbClr val="000000"/>
                  </a:solidFill>
                  <a:latin typeface="+mn-ea"/>
                </a:rPr>
                <a:t>','v')</a:t>
              </a:r>
              <a:r>
                <a:rPr lang="zh-CN" altLang="zh-CN" sz="2000" kern="100" dirty="0">
                  <a:solidFill>
                    <a:srgbClr val="000000"/>
                  </a:solidFill>
                  <a:latin typeface="+mn-ea"/>
                </a:rPr>
                <a:t>即仅提取地名、名词、动名词、动词</a:t>
              </a:r>
            </a:p>
          </p:txBody>
        </p:sp>
        <p:sp>
          <p:nvSpPr>
            <p:cNvPr id="7" name="箭头: 下 6">
              <a:extLst>
                <a:ext uri="{FF2B5EF4-FFF2-40B4-BE49-F238E27FC236}">
                  <a16:creationId xmlns:a16="http://schemas.microsoft.com/office/drawing/2014/main" id="{571B6CA6-FBAC-4C8D-B357-A6B9545537D7}"/>
                </a:ext>
              </a:extLst>
            </p:cNvPr>
            <p:cNvSpPr/>
            <p:nvPr/>
          </p:nvSpPr>
          <p:spPr>
            <a:xfrm>
              <a:off x="7036904" y="4055165"/>
              <a:ext cx="487018" cy="708947"/>
            </a:xfrm>
            <a:prstGeom prst="down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191550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E473A9F1-D3BC-448F-801F-5141C77A0AF2}"/>
              </a:ext>
            </a:extLst>
          </p:cNvPr>
          <p:cNvPicPr>
            <a:picLocks noChangeAspect="1"/>
          </p:cNvPicPr>
          <p:nvPr/>
        </p:nvPicPr>
        <p:blipFill>
          <a:blip r:embed="rId3"/>
          <a:stretch>
            <a:fillRect/>
          </a:stretch>
        </p:blipFill>
        <p:spPr>
          <a:xfrm>
            <a:off x="530360" y="796666"/>
            <a:ext cx="10724322" cy="5857886"/>
          </a:xfrm>
          <a:prstGeom prst="rect">
            <a:avLst/>
          </a:prstGeom>
        </p:spPr>
        <p:style>
          <a:lnRef idx="1">
            <a:schemeClr val="dk1"/>
          </a:lnRef>
          <a:fillRef idx="2">
            <a:schemeClr val="dk1"/>
          </a:fillRef>
          <a:effectRef idx="1">
            <a:schemeClr val="dk1"/>
          </a:effectRef>
          <a:fontRef idx="minor">
            <a:schemeClr val="dk1"/>
          </a:fontRef>
        </p:style>
      </p:pic>
      <p:sp>
        <p:nvSpPr>
          <p:cNvPr id="10" name="矩形 9">
            <a:extLst>
              <a:ext uri="{FF2B5EF4-FFF2-40B4-BE49-F238E27FC236}">
                <a16:creationId xmlns:a16="http://schemas.microsoft.com/office/drawing/2014/main" id="{8163D7C3-7019-4A3C-92A1-EF34721616CF}"/>
              </a:ext>
            </a:extLst>
          </p:cNvPr>
          <p:cNvSpPr/>
          <p:nvPr/>
        </p:nvSpPr>
        <p:spPr>
          <a:xfrm>
            <a:off x="422348" y="707504"/>
            <a:ext cx="4189409" cy="434343"/>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E85FD71-D85A-4771-ADC8-01DBC48139A1}"/>
              </a:ext>
            </a:extLst>
          </p:cNvPr>
          <p:cNvSpPr/>
          <p:nvPr/>
        </p:nvSpPr>
        <p:spPr>
          <a:xfrm>
            <a:off x="422347" y="4853274"/>
            <a:ext cx="10103191" cy="434343"/>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8E30EEC8-2760-4DD8-8B38-D30DFD9AA890}"/>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454947" y="362016"/>
            <a:ext cx="3955085" cy="4154557"/>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281339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endParaRPr lang="zh-CN" altLang="zh-CN" sz="3600" b="1" dirty="0">
              <a:latin typeface="+mn-ea"/>
            </a:endParaRPr>
          </a:p>
        </p:txBody>
      </p:sp>
      <p:sp>
        <p:nvSpPr>
          <p:cNvPr id="3" name="矩形 2">
            <a:extLst>
              <a:ext uri="{FF2B5EF4-FFF2-40B4-BE49-F238E27FC236}">
                <a16:creationId xmlns:a16="http://schemas.microsoft.com/office/drawing/2014/main" id="{ED7D658B-805A-43E3-93E2-2DC91D1D9096}"/>
              </a:ext>
            </a:extLst>
          </p:cNvPr>
          <p:cNvSpPr/>
          <p:nvPr/>
        </p:nvSpPr>
        <p:spPr>
          <a:xfrm>
            <a:off x="530360" y="1485519"/>
            <a:ext cx="11167997" cy="2243050"/>
          </a:xfrm>
          <a:prstGeom prst="rect">
            <a:avLst/>
          </a:prstGeom>
        </p:spPr>
        <p:txBody>
          <a:bodyPr wrap="square">
            <a:spAutoFit/>
          </a:bodyPr>
          <a:lstStyle/>
          <a:p>
            <a:pPr>
              <a:lnSpc>
                <a:spcPct val="150000"/>
              </a:lnSpc>
            </a:pPr>
            <a:r>
              <a:rPr lang="en-US" altLang="zh-CN" sz="2400" dirty="0" err="1">
                <a:latin typeface="+mn-ea"/>
              </a:rPr>
              <a:t>wordcloud</a:t>
            </a:r>
            <a:r>
              <a:rPr lang="zh-CN" altLang="zh-CN" sz="2400" dirty="0">
                <a:latin typeface="+mn-ea"/>
              </a:rPr>
              <a:t>库，是</a:t>
            </a:r>
            <a:r>
              <a:rPr lang="en-US" altLang="zh-CN" sz="2400" dirty="0">
                <a:latin typeface="+mn-ea"/>
              </a:rPr>
              <a:t>Python</a:t>
            </a:r>
            <a:r>
              <a:rPr lang="zh-CN" altLang="zh-CN" sz="2400" dirty="0">
                <a:latin typeface="+mn-ea"/>
              </a:rPr>
              <a:t>非常优秀的词云展示第三方库。词云以词语为基本单位，更加直观和艺术的展示文本，是对文本中出现频率较高的“关键词”予以视觉化的展现，词云过滤掉大量的低频低质的文本信息，使得浏览者只要一眼扫过文本就可领略文本的主旨。</a:t>
            </a:r>
          </a:p>
        </p:txBody>
      </p:sp>
      <p:pic>
        <p:nvPicPr>
          <p:cNvPr id="9" name="图片 8">
            <a:extLst>
              <a:ext uri="{FF2B5EF4-FFF2-40B4-BE49-F238E27FC236}">
                <a16:creationId xmlns:a16="http://schemas.microsoft.com/office/drawing/2014/main" id="{427BB051-A394-4A02-B281-37D165EEA0A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103895" y="3314446"/>
            <a:ext cx="3777835" cy="3297715"/>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146413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r>
              <a:rPr lang="en-US" altLang="zh-CN" sz="2400" b="1" dirty="0">
                <a:latin typeface="+mn-ea"/>
              </a:rPr>
              <a:t>——</a:t>
            </a:r>
            <a:r>
              <a:rPr lang="en-US" altLang="zh-CN" sz="2400" b="1" dirty="0" err="1">
                <a:latin typeface="+mn-ea"/>
              </a:rPr>
              <a:t>wordcloud</a:t>
            </a:r>
            <a:r>
              <a:rPr lang="zh-CN" altLang="zh-CN" sz="2400" b="1" dirty="0">
                <a:latin typeface="+mn-ea"/>
              </a:rPr>
              <a:t>库的安装</a:t>
            </a:r>
            <a:endParaRPr lang="zh-CN" altLang="zh-CN" sz="3600" b="1" dirty="0">
              <a:latin typeface="+mn-ea"/>
            </a:endParaRPr>
          </a:p>
        </p:txBody>
      </p:sp>
      <p:sp>
        <p:nvSpPr>
          <p:cNvPr id="3" name="矩形 2">
            <a:extLst>
              <a:ext uri="{FF2B5EF4-FFF2-40B4-BE49-F238E27FC236}">
                <a16:creationId xmlns:a16="http://schemas.microsoft.com/office/drawing/2014/main" id="{ED7D658B-805A-43E3-93E2-2DC91D1D9096}"/>
              </a:ext>
            </a:extLst>
          </p:cNvPr>
          <p:cNvSpPr/>
          <p:nvPr/>
        </p:nvSpPr>
        <p:spPr>
          <a:xfrm>
            <a:off x="530360" y="1485519"/>
            <a:ext cx="11167997" cy="1689052"/>
          </a:xfrm>
          <a:prstGeom prst="rect">
            <a:avLst/>
          </a:prstGeom>
        </p:spPr>
        <p:txBody>
          <a:bodyPr wrap="square">
            <a:spAutoFit/>
          </a:bodyPr>
          <a:lstStyle/>
          <a:p>
            <a:pPr>
              <a:lnSpc>
                <a:spcPct val="150000"/>
              </a:lnSpc>
            </a:pPr>
            <a:r>
              <a:rPr lang="zh-CN" altLang="zh-CN" sz="2400" dirty="0">
                <a:latin typeface="+mn-ea"/>
              </a:rPr>
              <a:t>可以到</a:t>
            </a:r>
            <a:r>
              <a:rPr lang="en-US" altLang="zh-CN" sz="2400" dirty="0">
                <a:latin typeface="+mn-ea"/>
              </a:rPr>
              <a:t>Python</a:t>
            </a:r>
            <a:r>
              <a:rPr lang="zh-CN" altLang="zh-CN" sz="2400" dirty="0">
                <a:latin typeface="+mn-ea"/>
              </a:rPr>
              <a:t>社区中下载安装包进行安装，这种方法对所有的第三方库安装都适用。下载地址为：</a:t>
            </a:r>
            <a:r>
              <a:rPr lang="en-US" altLang="zh-CN" sz="2400" dirty="0">
                <a:latin typeface="+mn-ea"/>
              </a:rPr>
              <a:t>https://</a:t>
            </a:r>
            <a:r>
              <a:rPr lang="en-US" altLang="zh-CN" sz="2400" dirty="0" err="1">
                <a:latin typeface="+mn-ea"/>
              </a:rPr>
              <a:t>www.lfd.uci.edu</a:t>
            </a:r>
            <a:r>
              <a:rPr lang="en-US" altLang="zh-CN" sz="2400" dirty="0">
                <a:latin typeface="+mn-ea"/>
              </a:rPr>
              <a:t>/~</a:t>
            </a:r>
            <a:r>
              <a:rPr lang="en-US" altLang="zh-CN" sz="2400" dirty="0" err="1">
                <a:latin typeface="+mn-ea"/>
              </a:rPr>
              <a:t>gohlke</a:t>
            </a:r>
            <a:r>
              <a:rPr lang="en-US" altLang="zh-CN" sz="2400" dirty="0">
                <a:latin typeface="+mn-ea"/>
              </a:rPr>
              <a:t>/</a:t>
            </a:r>
            <a:r>
              <a:rPr lang="en-US" altLang="zh-CN" sz="2400" dirty="0" err="1">
                <a:latin typeface="+mn-ea"/>
              </a:rPr>
              <a:t>pythonlibs</a:t>
            </a:r>
            <a:r>
              <a:rPr lang="en-US" altLang="zh-CN" sz="2400" dirty="0">
                <a:latin typeface="+mn-ea"/>
              </a:rPr>
              <a:t>/#</a:t>
            </a:r>
            <a:r>
              <a:rPr lang="en-US" altLang="zh-CN" sz="2400" dirty="0" err="1">
                <a:latin typeface="+mn-ea"/>
              </a:rPr>
              <a:t>wordcloud</a:t>
            </a:r>
            <a:r>
              <a:rPr lang="zh-CN" altLang="zh-CN" sz="2400" dirty="0">
                <a:latin typeface="+mn-ea"/>
              </a:rPr>
              <a:t>。需要注意的是，在下载列表中选择和</a:t>
            </a:r>
            <a:r>
              <a:rPr lang="en-US" altLang="zh-CN" sz="2400" dirty="0">
                <a:latin typeface="+mn-ea"/>
              </a:rPr>
              <a:t>Python</a:t>
            </a:r>
            <a:r>
              <a:rPr lang="zh-CN" altLang="zh-CN" sz="2400" dirty="0">
                <a:latin typeface="+mn-ea"/>
              </a:rPr>
              <a:t>相对应的版本。</a:t>
            </a:r>
          </a:p>
        </p:txBody>
      </p:sp>
      <p:pic>
        <p:nvPicPr>
          <p:cNvPr id="10" name="图片 9">
            <a:extLst>
              <a:ext uri="{FF2B5EF4-FFF2-40B4-BE49-F238E27FC236}">
                <a16:creationId xmlns:a16="http://schemas.microsoft.com/office/drawing/2014/main" id="{CD03CC4C-83FD-420A-891A-2F9F5E90DB5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74376" y="3174571"/>
            <a:ext cx="4204501" cy="3361468"/>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147510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r>
              <a:rPr lang="en-US" altLang="zh-CN" sz="2400" b="1" dirty="0">
                <a:latin typeface="+mn-ea"/>
              </a:rPr>
              <a:t>——</a:t>
            </a:r>
            <a:r>
              <a:rPr lang="en-US" altLang="zh-CN" sz="2400" b="1" dirty="0" err="1">
                <a:latin typeface="+mn-ea"/>
              </a:rPr>
              <a:t>wordcloud</a:t>
            </a:r>
            <a:r>
              <a:rPr lang="zh-CN" altLang="zh-CN" sz="2400" b="1" dirty="0">
                <a:latin typeface="+mn-ea"/>
              </a:rPr>
              <a:t>库的安装</a:t>
            </a:r>
            <a:endParaRPr lang="zh-CN" altLang="zh-CN" sz="3600" b="1" dirty="0">
              <a:latin typeface="+mn-ea"/>
            </a:endParaRPr>
          </a:p>
        </p:txBody>
      </p:sp>
      <p:sp>
        <p:nvSpPr>
          <p:cNvPr id="3" name="矩形 2">
            <a:extLst>
              <a:ext uri="{FF2B5EF4-FFF2-40B4-BE49-F238E27FC236}">
                <a16:creationId xmlns:a16="http://schemas.microsoft.com/office/drawing/2014/main" id="{ED7D658B-805A-43E3-93E2-2DC91D1D9096}"/>
              </a:ext>
            </a:extLst>
          </p:cNvPr>
          <p:cNvSpPr/>
          <p:nvPr/>
        </p:nvSpPr>
        <p:spPr>
          <a:xfrm>
            <a:off x="530360" y="1485519"/>
            <a:ext cx="11167997" cy="2243050"/>
          </a:xfrm>
          <a:prstGeom prst="rect">
            <a:avLst/>
          </a:prstGeom>
        </p:spPr>
        <p:txBody>
          <a:bodyPr wrap="square">
            <a:spAutoFit/>
          </a:bodyPr>
          <a:lstStyle/>
          <a:p>
            <a:pPr>
              <a:lnSpc>
                <a:spcPct val="150000"/>
              </a:lnSpc>
            </a:pPr>
            <a:r>
              <a:rPr lang="zh-CN" altLang="zh-CN" sz="2400" dirty="0">
                <a:latin typeface="+mn-ea"/>
              </a:rPr>
              <a:t>下载完毕后，我们需要找到下载文件的地址，然后在此处打开命令行，输入：</a:t>
            </a:r>
          </a:p>
          <a:p>
            <a:pPr>
              <a:lnSpc>
                <a:spcPct val="150000"/>
              </a:lnSpc>
            </a:pPr>
            <a:r>
              <a:rPr lang="en-US" altLang="zh-CN" sz="2400" dirty="0">
                <a:latin typeface="+mn-ea"/>
              </a:rPr>
              <a:t>pip install </a:t>
            </a:r>
            <a:r>
              <a:rPr lang="en-US" altLang="zh-CN" sz="2400" dirty="0" err="1">
                <a:latin typeface="+mn-ea"/>
              </a:rPr>
              <a:t>wordcloud</a:t>
            </a:r>
            <a:r>
              <a:rPr lang="en-US" altLang="zh-CN" sz="2400" dirty="0">
                <a:latin typeface="+mn-ea"/>
              </a:rPr>
              <a:t>-1.5.0</a:t>
            </a:r>
            <a:r>
              <a:rPr lang="zh-CN" altLang="zh-CN" sz="2400" dirty="0">
                <a:latin typeface="+mn-ea"/>
              </a:rPr>
              <a:t>……（也就是你所下载文件的文件名）</a:t>
            </a:r>
          </a:p>
          <a:p>
            <a:pPr>
              <a:lnSpc>
                <a:spcPct val="150000"/>
              </a:lnSpc>
            </a:pPr>
            <a:r>
              <a:rPr lang="zh-CN" altLang="zh-CN" sz="2400" dirty="0">
                <a:latin typeface="+mn-ea"/>
              </a:rPr>
              <a:t>之后在</a:t>
            </a:r>
            <a:r>
              <a:rPr lang="en-US" altLang="zh-CN" sz="2400" dirty="0" err="1">
                <a:latin typeface="+mn-ea"/>
              </a:rPr>
              <a:t>IDEL</a:t>
            </a:r>
            <a:r>
              <a:rPr lang="zh-CN" altLang="zh-CN" sz="2400" dirty="0">
                <a:latin typeface="+mn-ea"/>
              </a:rPr>
              <a:t>中直接调用</a:t>
            </a:r>
            <a:r>
              <a:rPr lang="en-US" altLang="zh-CN" sz="2400" dirty="0">
                <a:latin typeface="+mn-ea"/>
              </a:rPr>
              <a:t> import </a:t>
            </a:r>
            <a:r>
              <a:rPr lang="en-US" altLang="zh-CN" sz="2400" dirty="0" err="1">
                <a:latin typeface="+mn-ea"/>
              </a:rPr>
              <a:t>wordcloud</a:t>
            </a:r>
            <a:r>
              <a:rPr lang="en-US" altLang="zh-CN" sz="2400" dirty="0">
                <a:latin typeface="+mn-ea"/>
              </a:rPr>
              <a:t> </a:t>
            </a:r>
            <a:r>
              <a:rPr lang="zh-CN" altLang="zh-CN" sz="2400" dirty="0">
                <a:latin typeface="+mn-ea"/>
              </a:rPr>
              <a:t>检验是否会报错，测试</a:t>
            </a:r>
            <a:r>
              <a:rPr lang="en-US" altLang="zh-CN" sz="2400" dirty="0" err="1">
                <a:latin typeface="+mn-ea"/>
              </a:rPr>
              <a:t>wordcloud</a:t>
            </a:r>
            <a:r>
              <a:rPr lang="zh-CN" altLang="zh-CN" sz="2400" dirty="0">
                <a:latin typeface="+mn-ea"/>
              </a:rPr>
              <a:t>有没有安装成功。</a:t>
            </a:r>
            <a:endParaRPr lang="zh-CN" altLang="zh-CN" sz="3200" dirty="0">
              <a:latin typeface="+mn-ea"/>
            </a:endParaRPr>
          </a:p>
        </p:txBody>
      </p:sp>
      <p:pic>
        <p:nvPicPr>
          <p:cNvPr id="5" name="图片 4">
            <a:extLst>
              <a:ext uri="{FF2B5EF4-FFF2-40B4-BE49-F238E27FC236}">
                <a16:creationId xmlns:a16="http://schemas.microsoft.com/office/drawing/2014/main" id="{19634E6D-3530-4328-AE77-F8CB5E0CFB3F}"/>
              </a:ext>
            </a:extLst>
          </p:cNvPr>
          <p:cNvPicPr>
            <a:picLocks noChangeAspect="1"/>
          </p:cNvPicPr>
          <p:nvPr/>
        </p:nvPicPr>
        <p:blipFill>
          <a:blip r:embed="rId3"/>
          <a:stretch>
            <a:fillRect/>
          </a:stretch>
        </p:blipFill>
        <p:spPr>
          <a:xfrm>
            <a:off x="3453848" y="3429000"/>
            <a:ext cx="4199283" cy="697012"/>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385078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3111108"/>
          </a:xfrm>
          <a:prstGeom prst="rect">
            <a:avLst/>
          </a:prstGeom>
        </p:spPr>
        <p:txBody>
          <a:bodyPr wrap="square">
            <a:spAutoFit/>
          </a:bodyPr>
          <a:lstStyle/>
          <a:p>
            <a:pPr marL="342900" indent="-342900">
              <a:lnSpc>
                <a:spcPct val="150000"/>
              </a:lnSpc>
              <a:spcAft>
                <a:spcPts val="1200"/>
              </a:spcAft>
              <a:buFont typeface="Arial" panose="020B0604020202020204" pitchFamily="34" charset="0"/>
              <a:buChar char="•"/>
            </a:pPr>
            <a:r>
              <a:rPr lang="zh-CN" altLang="zh-CN" sz="2400" dirty="0"/>
              <a:t>文本分析是指对文本的表示及其特征项的选取；文本分析是文本挖掘、信息检索的一个基本问题，它把从文本中抽取出的特征词进行量化来表示文本信息。</a:t>
            </a:r>
            <a:endParaRPr lang="en-US" altLang="zh-CN" sz="2400" dirty="0"/>
          </a:p>
          <a:p>
            <a:pPr marL="342900" indent="-342900">
              <a:lnSpc>
                <a:spcPct val="150000"/>
              </a:lnSpc>
              <a:spcAft>
                <a:spcPts val="1200"/>
              </a:spcAft>
              <a:buFont typeface="Arial" panose="020B0604020202020204" pitchFamily="34" charset="0"/>
              <a:buChar char="•"/>
            </a:pPr>
            <a:r>
              <a:rPr lang="zh-CN" altLang="zh-CN" sz="2400" dirty="0"/>
              <a:t>文本是由特定的人制作的，文本的语义不可避免地会反映人的特定立场、观点、价值和利益。因此，由文本内容分析，可以推断文本提供者的意图和目的。</a:t>
            </a:r>
          </a:p>
          <a:p>
            <a:pPr marL="342900" indent="-342900">
              <a:lnSpc>
                <a:spcPct val="150000"/>
              </a:lnSpc>
              <a:spcAft>
                <a:spcPts val="1200"/>
              </a:spcAft>
              <a:buFont typeface="Arial" panose="020B0604020202020204" pitchFamily="34" charset="0"/>
              <a:buChar char="•"/>
            </a:pPr>
            <a:r>
              <a:rPr lang="zh-CN" altLang="zh-CN" sz="2400" dirty="0"/>
              <a:t>本章中我们将重点讨论中文文本分析。</a:t>
            </a:r>
          </a:p>
        </p:txBody>
      </p:sp>
    </p:spTree>
    <p:extLst>
      <p:ext uri="{BB962C8B-B14F-4D97-AF65-F5344CB8AC3E}">
        <p14:creationId xmlns:p14="http://schemas.microsoft.com/office/powerpoint/2010/main" val="342733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r>
              <a:rPr lang="en-US" altLang="zh-CN" sz="2400" b="1" dirty="0">
                <a:latin typeface="+mn-ea"/>
              </a:rPr>
              <a:t>——</a:t>
            </a:r>
            <a:r>
              <a:rPr lang="zh-CN" altLang="en-US" sz="2400" b="1" dirty="0">
                <a:latin typeface="+mn-ea"/>
              </a:rPr>
              <a:t>使用方法</a:t>
            </a:r>
            <a:endParaRPr lang="zh-CN" altLang="zh-CN" sz="3600" b="1" dirty="0">
              <a:latin typeface="+mn-ea"/>
            </a:endParaRPr>
          </a:p>
        </p:txBody>
      </p:sp>
      <p:sp>
        <p:nvSpPr>
          <p:cNvPr id="3" name="矩形 2">
            <a:extLst>
              <a:ext uri="{FF2B5EF4-FFF2-40B4-BE49-F238E27FC236}">
                <a16:creationId xmlns:a16="http://schemas.microsoft.com/office/drawing/2014/main" id="{ED7D658B-805A-43E3-93E2-2DC91D1D9096}"/>
              </a:ext>
            </a:extLst>
          </p:cNvPr>
          <p:cNvSpPr/>
          <p:nvPr/>
        </p:nvSpPr>
        <p:spPr>
          <a:xfrm>
            <a:off x="530360" y="1485519"/>
            <a:ext cx="11167997" cy="2243050"/>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dirty="0" err="1">
                <a:latin typeface="+mn-ea"/>
              </a:rPr>
              <a:t>wordcloud</a:t>
            </a:r>
            <a:r>
              <a:rPr lang="zh-CN" altLang="zh-CN" sz="2400" dirty="0">
                <a:latin typeface="+mn-ea"/>
              </a:rPr>
              <a:t>把词云当作一个对象，它可以将文本中词语出现的频率作为一个参数绘制词云，而词云的大小、颜色、形状等都是可以设定的。</a:t>
            </a:r>
          </a:p>
          <a:p>
            <a:pPr marL="342900" indent="-342900">
              <a:lnSpc>
                <a:spcPct val="150000"/>
              </a:lnSpc>
              <a:buFont typeface="Arial" panose="020B0604020202020204" pitchFamily="34" charset="0"/>
              <a:buChar char="•"/>
            </a:pPr>
            <a:r>
              <a:rPr lang="en-US" altLang="zh-CN" sz="2400" dirty="0" err="1">
                <a:latin typeface="+mn-ea"/>
              </a:rPr>
              <a:t>wordcloud</a:t>
            </a:r>
            <a:r>
              <a:rPr lang="en-US" altLang="zh-CN" sz="2400" dirty="0">
                <a:latin typeface="+mn-ea"/>
              </a:rPr>
              <a:t> </a:t>
            </a:r>
            <a:r>
              <a:rPr lang="zh-CN" altLang="zh-CN" sz="2400" dirty="0">
                <a:latin typeface="+mn-ea"/>
              </a:rPr>
              <a:t>生成词云有两个方法。</a:t>
            </a:r>
            <a:r>
              <a:rPr lang="en-US" altLang="zh-CN" sz="2400" dirty="0">
                <a:latin typeface="+mn-ea"/>
              </a:rPr>
              <a:t>from text </a:t>
            </a:r>
            <a:r>
              <a:rPr lang="zh-CN" altLang="zh-CN" sz="2400" dirty="0">
                <a:latin typeface="+mn-ea"/>
              </a:rPr>
              <a:t>和</a:t>
            </a:r>
            <a:r>
              <a:rPr lang="en-US" altLang="zh-CN" sz="2400" dirty="0">
                <a:latin typeface="+mn-ea"/>
              </a:rPr>
              <a:t> from frequencies </a:t>
            </a:r>
            <a:r>
              <a:rPr lang="zh-CN" altLang="zh-CN" sz="2400" dirty="0">
                <a:latin typeface="+mn-ea"/>
              </a:rPr>
              <a:t>，即文本生成和频率生成，每一个都有对应的函数可以使用。</a:t>
            </a:r>
          </a:p>
        </p:txBody>
      </p:sp>
    </p:spTree>
    <p:extLst>
      <p:ext uri="{BB962C8B-B14F-4D97-AF65-F5344CB8AC3E}">
        <p14:creationId xmlns:p14="http://schemas.microsoft.com/office/powerpoint/2010/main" val="354509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r>
              <a:rPr lang="en-US" altLang="zh-CN" sz="2400" b="1" dirty="0">
                <a:latin typeface="+mn-ea"/>
              </a:rPr>
              <a:t>——</a:t>
            </a:r>
            <a:r>
              <a:rPr lang="zh-CN" altLang="en-US" sz="2400" b="1" dirty="0">
                <a:latin typeface="+mn-ea"/>
              </a:rPr>
              <a:t>使用方法</a:t>
            </a:r>
            <a:endParaRPr lang="zh-CN" altLang="zh-CN" sz="3600" b="1" dirty="0">
              <a:latin typeface="+mn-ea"/>
            </a:endParaRPr>
          </a:p>
        </p:txBody>
      </p:sp>
      <p:sp>
        <p:nvSpPr>
          <p:cNvPr id="3" name="矩形 2">
            <a:extLst>
              <a:ext uri="{FF2B5EF4-FFF2-40B4-BE49-F238E27FC236}">
                <a16:creationId xmlns:a16="http://schemas.microsoft.com/office/drawing/2014/main" id="{ED7D658B-805A-43E3-93E2-2DC91D1D9096}"/>
              </a:ext>
            </a:extLst>
          </p:cNvPr>
          <p:cNvSpPr/>
          <p:nvPr/>
        </p:nvSpPr>
        <p:spPr>
          <a:xfrm>
            <a:off x="170320" y="1485519"/>
            <a:ext cx="11167997" cy="5016758"/>
          </a:xfrm>
          <a:prstGeom prst="rect">
            <a:avLst/>
          </a:prstGeom>
        </p:spPr>
        <p:txBody>
          <a:bodyPr wrap="square">
            <a:spAutoFit/>
          </a:bodyPr>
          <a:lstStyle/>
          <a:p>
            <a:pPr marL="800100" lvl="1" indent="-342900">
              <a:spcAft>
                <a:spcPts val="1200"/>
              </a:spcAft>
              <a:buFont typeface="+mj-lt"/>
              <a:buAutoNum type="arabicPeriod"/>
            </a:pPr>
            <a:r>
              <a:rPr lang="en-US" altLang="zh-CN" sz="2000" dirty="0" err="1">
                <a:solidFill>
                  <a:srgbClr val="3333FF"/>
                </a:solidFill>
                <a:latin typeface="+mn-ea"/>
              </a:rPr>
              <a:t>font_path</a:t>
            </a:r>
            <a:r>
              <a:rPr lang="en-US" altLang="zh-CN" sz="2000" dirty="0">
                <a:solidFill>
                  <a:srgbClr val="3333FF"/>
                </a:solidFill>
                <a:latin typeface="+mn-ea"/>
              </a:rPr>
              <a:t> : string     //</a:t>
            </a:r>
            <a:r>
              <a:rPr lang="zh-CN" altLang="zh-CN" sz="2000" dirty="0">
                <a:solidFill>
                  <a:srgbClr val="3333FF"/>
                </a:solidFill>
                <a:latin typeface="+mn-ea"/>
              </a:rPr>
              <a:t>字体路径，如：</a:t>
            </a:r>
            <a:r>
              <a:rPr lang="en-US" altLang="zh-CN" sz="2000" dirty="0" err="1">
                <a:solidFill>
                  <a:srgbClr val="3333FF"/>
                </a:solidFill>
                <a:latin typeface="+mn-ea"/>
              </a:rPr>
              <a:t>font_path</a:t>
            </a:r>
            <a:r>
              <a:rPr lang="en-US" altLang="zh-CN" sz="2000" dirty="0">
                <a:solidFill>
                  <a:srgbClr val="3333FF"/>
                </a:solidFill>
                <a:latin typeface="+mn-ea"/>
              </a:rPr>
              <a:t> = '</a:t>
            </a:r>
            <a:r>
              <a:rPr lang="zh-CN" altLang="zh-CN" sz="2000" dirty="0">
                <a:solidFill>
                  <a:srgbClr val="3333FF"/>
                </a:solidFill>
                <a:latin typeface="+mn-ea"/>
              </a:rPr>
              <a:t>黑体</a:t>
            </a:r>
            <a:r>
              <a:rPr lang="en-US" altLang="zh-CN" sz="2000" dirty="0">
                <a:solidFill>
                  <a:srgbClr val="3333FF"/>
                </a:solidFill>
                <a:latin typeface="+mn-ea"/>
              </a:rPr>
              <a:t>.</a:t>
            </a:r>
            <a:r>
              <a:rPr lang="en-US" altLang="zh-CN" sz="2000" dirty="0" err="1">
                <a:solidFill>
                  <a:srgbClr val="3333FF"/>
                </a:solidFill>
                <a:latin typeface="+mn-ea"/>
              </a:rPr>
              <a:t>ttf</a:t>
            </a:r>
            <a:r>
              <a:rPr lang="en-US" altLang="zh-CN" sz="2000" dirty="0">
                <a:solidFill>
                  <a:srgbClr val="3333FF"/>
                </a:solidFill>
                <a:latin typeface="+mn-ea"/>
              </a:rPr>
              <a:t>'</a:t>
            </a:r>
            <a:endParaRPr lang="zh-CN" altLang="zh-CN" sz="2000" dirty="0">
              <a:solidFill>
                <a:srgbClr val="3333FF"/>
              </a:solidFill>
              <a:latin typeface="+mn-ea"/>
            </a:endParaRPr>
          </a:p>
          <a:p>
            <a:pPr marL="800100" lvl="1" indent="-342900">
              <a:spcAft>
                <a:spcPts val="1200"/>
              </a:spcAft>
              <a:buFont typeface="+mj-lt"/>
              <a:buAutoNum type="arabicPeriod"/>
            </a:pPr>
            <a:r>
              <a:rPr lang="en-US" altLang="zh-CN" sz="2000" dirty="0">
                <a:solidFill>
                  <a:srgbClr val="3333FF"/>
                </a:solidFill>
                <a:latin typeface="+mn-ea"/>
              </a:rPr>
              <a:t>width : int (default=400)     //</a:t>
            </a:r>
            <a:r>
              <a:rPr lang="zh-CN" altLang="zh-CN" sz="2000" dirty="0">
                <a:solidFill>
                  <a:srgbClr val="3333FF"/>
                </a:solidFill>
                <a:latin typeface="+mn-ea"/>
              </a:rPr>
              <a:t>输出的画布宽度，默认为</a:t>
            </a:r>
            <a:r>
              <a:rPr lang="en-US" altLang="zh-CN" sz="2000" dirty="0">
                <a:solidFill>
                  <a:srgbClr val="3333FF"/>
                </a:solidFill>
                <a:latin typeface="+mn-ea"/>
              </a:rPr>
              <a:t>400</a:t>
            </a:r>
            <a:r>
              <a:rPr lang="zh-CN" altLang="zh-CN" sz="2000" dirty="0">
                <a:solidFill>
                  <a:srgbClr val="3333FF"/>
                </a:solidFill>
                <a:latin typeface="+mn-ea"/>
              </a:rPr>
              <a:t>像素</a:t>
            </a:r>
          </a:p>
          <a:p>
            <a:pPr marL="800100" lvl="1" indent="-342900">
              <a:spcAft>
                <a:spcPts val="1200"/>
              </a:spcAft>
              <a:buFont typeface="+mj-lt"/>
              <a:buAutoNum type="arabicPeriod"/>
            </a:pPr>
            <a:r>
              <a:rPr lang="en-US" altLang="zh-CN" sz="2000" dirty="0">
                <a:solidFill>
                  <a:srgbClr val="3333FF"/>
                </a:solidFill>
                <a:latin typeface="+mn-ea"/>
              </a:rPr>
              <a:t>height : int (default=200)     //</a:t>
            </a:r>
            <a:r>
              <a:rPr lang="zh-CN" altLang="zh-CN" sz="2000" dirty="0">
                <a:solidFill>
                  <a:srgbClr val="3333FF"/>
                </a:solidFill>
                <a:latin typeface="+mn-ea"/>
              </a:rPr>
              <a:t>输出的画布高度，默认为</a:t>
            </a:r>
            <a:r>
              <a:rPr lang="en-US" altLang="zh-CN" sz="2000" dirty="0">
                <a:solidFill>
                  <a:srgbClr val="3333FF"/>
                </a:solidFill>
                <a:latin typeface="+mn-ea"/>
              </a:rPr>
              <a:t>200</a:t>
            </a:r>
            <a:r>
              <a:rPr lang="zh-CN" altLang="zh-CN" sz="2000" dirty="0">
                <a:solidFill>
                  <a:srgbClr val="3333FF"/>
                </a:solidFill>
                <a:latin typeface="+mn-ea"/>
              </a:rPr>
              <a:t>像素</a:t>
            </a:r>
          </a:p>
          <a:p>
            <a:pPr marL="800100" lvl="1" indent="-342900">
              <a:spcAft>
                <a:spcPts val="1200"/>
              </a:spcAft>
              <a:buFont typeface="+mj-lt"/>
              <a:buAutoNum type="arabicPeriod"/>
            </a:pPr>
            <a:r>
              <a:rPr lang="en-US" altLang="zh-CN" sz="2000" dirty="0">
                <a:latin typeface="+mn-ea"/>
              </a:rPr>
              <a:t>mask : </a:t>
            </a:r>
            <a:r>
              <a:rPr lang="en-US" altLang="zh-CN" sz="2000" dirty="0" err="1">
                <a:latin typeface="+mn-ea"/>
              </a:rPr>
              <a:t>nd</a:t>
            </a:r>
            <a:r>
              <a:rPr lang="en-US" altLang="zh-CN" sz="2000" dirty="0">
                <a:latin typeface="+mn-ea"/>
              </a:rPr>
              <a:t>-array or None (default=None)     //</a:t>
            </a:r>
            <a:r>
              <a:rPr lang="zh-CN" altLang="zh-CN" sz="2000" dirty="0">
                <a:latin typeface="+mn-ea"/>
              </a:rPr>
              <a:t>如果参数为空，则使用二维遮罩绘制词云。如果</a:t>
            </a:r>
            <a:r>
              <a:rPr lang="en-US" altLang="zh-CN" sz="2000" dirty="0">
                <a:latin typeface="+mn-ea"/>
              </a:rPr>
              <a:t> mask </a:t>
            </a:r>
            <a:r>
              <a:rPr lang="zh-CN" altLang="zh-CN" sz="2000" dirty="0">
                <a:latin typeface="+mn-ea"/>
              </a:rPr>
              <a:t>非空，设置的宽高值将被忽略，遮罩形状被</a:t>
            </a:r>
            <a:r>
              <a:rPr lang="en-US" altLang="zh-CN" sz="2000" dirty="0">
                <a:latin typeface="+mn-ea"/>
              </a:rPr>
              <a:t> mask </a:t>
            </a:r>
            <a:r>
              <a:rPr lang="zh-CN" altLang="zh-CN" sz="2000" dirty="0">
                <a:latin typeface="+mn-ea"/>
              </a:rPr>
              <a:t>取代。</a:t>
            </a:r>
          </a:p>
          <a:p>
            <a:pPr marL="800100" lvl="1" indent="-342900">
              <a:spcAft>
                <a:spcPts val="1200"/>
              </a:spcAft>
              <a:buFont typeface="+mj-lt"/>
              <a:buAutoNum type="arabicPeriod"/>
            </a:pPr>
            <a:r>
              <a:rPr lang="en-US" altLang="zh-CN" sz="2000" dirty="0" err="1">
                <a:latin typeface="+mn-ea"/>
              </a:rPr>
              <a:t>min_font_size</a:t>
            </a:r>
            <a:r>
              <a:rPr lang="en-US" altLang="zh-CN" sz="2000" dirty="0">
                <a:latin typeface="+mn-ea"/>
              </a:rPr>
              <a:t> : int (default=4)     //</a:t>
            </a:r>
            <a:r>
              <a:rPr lang="zh-CN" altLang="zh-CN" sz="2000" dirty="0">
                <a:latin typeface="+mn-ea"/>
              </a:rPr>
              <a:t>显示的最小的字体大小</a:t>
            </a:r>
          </a:p>
          <a:p>
            <a:pPr marL="800100" lvl="1" indent="-342900">
              <a:spcAft>
                <a:spcPts val="1200"/>
              </a:spcAft>
              <a:buFont typeface="+mj-lt"/>
              <a:buAutoNum type="arabicPeriod"/>
            </a:pPr>
            <a:r>
              <a:rPr lang="en-US" altLang="zh-CN" sz="2000" dirty="0" err="1">
                <a:solidFill>
                  <a:srgbClr val="3333FF"/>
                </a:solidFill>
                <a:latin typeface="+mn-ea"/>
              </a:rPr>
              <a:t>max_words</a:t>
            </a:r>
            <a:r>
              <a:rPr lang="en-US" altLang="zh-CN" sz="2000" dirty="0">
                <a:solidFill>
                  <a:srgbClr val="3333FF"/>
                </a:solidFill>
                <a:latin typeface="+mn-ea"/>
              </a:rPr>
              <a:t> : number (default=200)     //</a:t>
            </a:r>
            <a:r>
              <a:rPr lang="zh-CN" altLang="zh-CN" sz="2000" dirty="0">
                <a:solidFill>
                  <a:srgbClr val="3333FF"/>
                </a:solidFill>
                <a:latin typeface="+mn-ea"/>
              </a:rPr>
              <a:t>要显示的词的最大个数</a:t>
            </a:r>
          </a:p>
          <a:p>
            <a:pPr marL="800100" lvl="1" indent="-342900">
              <a:spcAft>
                <a:spcPts val="1200"/>
              </a:spcAft>
              <a:buFont typeface="+mj-lt"/>
              <a:buAutoNum type="arabicPeriod"/>
            </a:pPr>
            <a:r>
              <a:rPr lang="en-US" altLang="zh-CN" sz="2000" dirty="0" err="1">
                <a:latin typeface="+mn-ea"/>
              </a:rPr>
              <a:t>stopwords</a:t>
            </a:r>
            <a:r>
              <a:rPr lang="en-US" altLang="zh-CN" sz="2000" dirty="0">
                <a:latin typeface="+mn-ea"/>
              </a:rPr>
              <a:t> : set of strings or None     //</a:t>
            </a:r>
            <a:r>
              <a:rPr lang="zh-CN" altLang="zh-CN" sz="2000" dirty="0">
                <a:latin typeface="+mn-ea"/>
              </a:rPr>
              <a:t>设置需要屏蔽的词，如果为空，则使用内置的</a:t>
            </a:r>
            <a:r>
              <a:rPr lang="en-US" altLang="zh-CN" sz="2000" dirty="0" err="1">
                <a:latin typeface="+mn-ea"/>
              </a:rPr>
              <a:t>STOPWORDS</a:t>
            </a:r>
            <a:endParaRPr lang="zh-CN" altLang="zh-CN" sz="2000" dirty="0">
              <a:latin typeface="+mn-ea"/>
            </a:endParaRPr>
          </a:p>
          <a:p>
            <a:pPr marL="800100" lvl="1" indent="-342900">
              <a:spcAft>
                <a:spcPts val="1200"/>
              </a:spcAft>
              <a:buFont typeface="+mj-lt"/>
              <a:buAutoNum type="arabicPeriod"/>
            </a:pPr>
            <a:r>
              <a:rPr lang="en-US" altLang="zh-CN" sz="2000" dirty="0" err="1">
                <a:latin typeface="+mn-ea"/>
              </a:rPr>
              <a:t>background_color</a:t>
            </a:r>
            <a:r>
              <a:rPr lang="en-US" altLang="zh-CN" sz="2000" dirty="0">
                <a:latin typeface="+mn-ea"/>
              </a:rPr>
              <a:t> : color value (default=”black”)     //</a:t>
            </a:r>
            <a:r>
              <a:rPr lang="zh-CN" altLang="zh-CN" sz="2000" dirty="0">
                <a:latin typeface="+mn-ea"/>
              </a:rPr>
              <a:t>背景颜色，如</a:t>
            </a:r>
            <a:r>
              <a:rPr lang="en-US" altLang="zh-CN" sz="2000" dirty="0" err="1">
                <a:latin typeface="+mn-ea"/>
              </a:rPr>
              <a:t>background_color</a:t>
            </a:r>
            <a:r>
              <a:rPr lang="en-US" altLang="zh-CN" sz="2000" dirty="0">
                <a:latin typeface="+mn-ea"/>
              </a:rPr>
              <a:t>='white',</a:t>
            </a:r>
            <a:r>
              <a:rPr lang="zh-CN" altLang="zh-CN" sz="2000" dirty="0">
                <a:latin typeface="+mn-ea"/>
              </a:rPr>
              <a:t>背景颜色为白色。</a:t>
            </a:r>
          </a:p>
          <a:p>
            <a:pPr marL="800100" lvl="1" indent="-342900">
              <a:spcAft>
                <a:spcPts val="1200"/>
              </a:spcAft>
              <a:buFont typeface="+mj-lt"/>
              <a:buAutoNum type="arabicPeriod"/>
            </a:pPr>
            <a:r>
              <a:rPr lang="en-US" altLang="zh-CN" sz="2000" dirty="0" err="1">
                <a:latin typeface="+mn-ea"/>
              </a:rPr>
              <a:t>max_font_size</a:t>
            </a:r>
            <a:r>
              <a:rPr lang="en-US" altLang="zh-CN" sz="2000" dirty="0">
                <a:latin typeface="+mn-ea"/>
              </a:rPr>
              <a:t> : int or None (default=None)     //</a:t>
            </a:r>
            <a:r>
              <a:rPr lang="zh-CN" altLang="zh-CN" sz="2000" dirty="0">
                <a:latin typeface="+mn-ea"/>
              </a:rPr>
              <a:t>显示的最大的字体大小</a:t>
            </a:r>
          </a:p>
        </p:txBody>
      </p:sp>
    </p:spTree>
    <p:extLst>
      <p:ext uri="{BB962C8B-B14F-4D97-AF65-F5344CB8AC3E}">
        <p14:creationId xmlns:p14="http://schemas.microsoft.com/office/powerpoint/2010/main" val="1903158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r>
              <a:rPr lang="en-US" altLang="zh-CN" sz="2400" b="1" dirty="0">
                <a:latin typeface="+mn-ea"/>
              </a:rPr>
              <a:t>——</a:t>
            </a:r>
            <a:r>
              <a:rPr lang="zh-CN" altLang="en-US" sz="2400" b="1" dirty="0">
                <a:latin typeface="+mn-ea"/>
              </a:rPr>
              <a:t>使用方法</a:t>
            </a:r>
            <a:endParaRPr lang="zh-CN" altLang="zh-CN" sz="3600" b="1" dirty="0">
              <a:latin typeface="+mn-ea"/>
            </a:endParaRPr>
          </a:p>
        </p:txBody>
      </p:sp>
      <p:sp>
        <p:nvSpPr>
          <p:cNvPr id="3" name="矩形 2">
            <a:extLst>
              <a:ext uri="{FF2B5EF4-FFF2-40B4-BE49-F238E27FC236}">
                <a16:creationId xmlns:a16="http://schemas.microsoft.com/office/drawing/2014/main" id="{ED7D658B-805A-43E3-93E2-2DC91D1D9096}"/>
              </a:ext>
            </a:extLst>
          </p:cNvPr>
          <p:cNvSpPr/>
          <p:nvPr/>
        </p:nvSpPr>
        <p:spPr>
          <a:xfrm>
            <a:off x="170320" y="1485519"/>
            <a:ext cx="11167997" cy="4708981"/>
          </a:xfrm>
          <a:prstGeom prst="rect">
            <a:avLst/>
          </a:prstGeom>
        </p:spPr>
        <p:txBody>
          <a:bodyPr wrap="square">
            <a:spAutoFit/>
          </a:bodyPr>
          <a:lstStyle/>
          <a:p>
            <a:pPr marL="800100" lvl="1" indent="-342900">
              <a:spcAft>
                <a:spcPts val="1200"/>
              </a:spcAft>
              <a:buFont typeface="+mj-lt"/>
              <a:buAutoNum type="arabicPeriod" startAt="10"/>
            </a:pPr>
            <a:r>
              <a:rPr lang="en-US" altLang="zh-CN" sz="2000" dirty="0" err="1">
                <a:latin typeface="+mn-ea"/>
              </a:rPr>
              <a:t>relative_scaling</a:t>
            </a:r>
            <a:r>
              <a:rPr lang="en-US" altLang="zh-CN" sz="2000" dirty="0">
                <a:latin typeface="+mn-ea"/>
              </a:rPr>
              <a:t> : float (default=.5)     //</a:t>
            </a:r>
            <a:r>
              <a:rPr lang="zh-CN" altLang="zh-CN" sz="2000" dirty="0">
                <a:latin typeface="+mn-ea"/>
              </a:rPr>
              <a:t>词频和字体大小的关联性</a:t>
            </a:r>
          </a:p>
          <a:p>
            <a:pPr marL="800100" lvl="1" indent="-342900">
              <a:spcAft>
                <a:spcPts val="1200"/>
              </a:spcAft>
              <a:buFont typeface="+mj-lt"/>
              <a:buAutoNum type="arabicPeriod" startAt="10"/>
            </a:pPr>
            <a:r>
              <a:rPr lang="en-US" altLang="zh-CN" sz="2000" dirty="0" err="1">
                <a:latin typeface="+mn-ea"/>
              </a:rPr>
              <a:t>color_func</a:t>
            </a:r>
            <a:r>
              <a:rPr lang="en-US" altLang="zh-CN" sz="2000" dirty="0">
                <a:latin typeface="+mn-ea"/>
              </a:rPr>
              <a:t> : callable, default=None     //</a:t>
            </a:r>
            <a:r>
              <a:rPr lang="zh-CN" altLang="zh-CN" sz="2000" dirty="0">
                <a:latin typeface="+mn-ea"/>
              </a:rPr>
              <a:t>生成新颜色的函数，如果为空，则使用</a:t>
            </a:r>
            <a:r>
              <a:rPr lang="en-US" altLang="zh-CN" sz="2000" dirty="0">
                <a:latin typeface="+mn-ea"/>
              </a:rPr>
              <a:t> </a:t>
            </a:r>
            <a:r>
              <a:rPr lang="en-US" altLang="zh-CN" sz="2000" dirty="0" err="1">
                <a:latin typeface="+mn-ea"/>
              </a:rPr>
              <a:t>self.color_func</a:t>
            </a:r>
            <a:endParaRPr lang="zh-CN" altLang="zh-CN" sz="2000" dirty="0">
              <a:latin typeface="+mn-ea"/>
            </a:endParaRPr>
          </a:p>
          <a:p>
            <a:pPr marL="800100" lvl="1" indent="-342900">
              <a:spcAft>
                <a:spcPts val="1200"/>
              </a:spcAft>
              <a:buFont typeface="+mj-lt"/>
              <a:buAutoNum type="arabicPeriod" startAt="10"/>
            </a:pPr>
            <a:r>
              <a:rPr lang="en-US" altLang="zh-CN" sz="2000" dirty="0" err="1">
                <a:latin typeface="+mn-ea"/>
              </a:rPr>
              <a:t>fit_words</a:t>
            </a:r>
            <a:r>
              <a:rPr lang="en-US" altLang="zh-CN" sz="2000" dirty="0">
                <a:latin typeface="+mn-ea"/>
              </a:rPr>
              <a:t>(frequencies)     //</a:t>
            </a:r>
            <a:r>
              <a:rPr lang="zh-CN" altLang="zh-CN" sz="2000" dirty="0">
                <a:latin typeface="+mn-ea"/>
              </a:rPr>
              <a:t>根据词频生成词云（</a:t>
            </a:r>
            <a:r>
              <a:rPr lang="en-US" altLang="zh-CN" sz="2000" dirty="0">
                <a:latin typeface="+mn-ea"/>
              </a:rPr>
              <a:t>frequencies</a:t>
            </a:r>
            <a:r>
              <a:rPr lang="zh-CN" altLang="zh-CN" sz="2000" dirty="0">
                <a:latin typeface="+mn-ea"/>
              </a:rPr>
              <a:t>，为字典类型）</a:t>
            </a:r>
          </a:p>
          <a:p>
            <a:pPr marL="800100" lvl="1" indent="-342900">
              <a:spcAft>
                <a:spcPts val="1200"/>
              </a:spcAft>
              <a:buFont typeface="+mj-lt"/>
              <a:buAutoNum type="arabicPeriod" startAt="10"/>
            </a:pPr>
            <a:r>
              <a:rPr lang="en-US" altLang="zh-CN" sz="2000" dirty="0">
                <a:latin typeface="+mn-ea"/>
              </a:rPr>
              <a:t>generate(text)      //</a:t>
            </a:r>
            <a:r>
              <a:rPr lang="zh-CN" altLang="zh-CN" sz="2000" dirty="0">
                <a:latin typeface="+mn-ea"/>
              </a:rPr>
              <a:t>根据文本生成词云</a:t>
            </a:r>
          </a:p>
          <a:p>
            <a:pPr marL="800100" lvl="1" indent="-342900">
              <a:spcAft>
                <a:spcPts val="1200"/>
              </a:spcAft>
              <a:buFont typeface="+mj-lt"/>
              <a:buAutoNum type="arabicPeriod" startAt="10"/>
            </a:pPr>
            <a:r>
              <a:rPr lang="en-US" altLang="zh-CN" sz="2000" dirty="0" err="1">
                <a:solidFill>
                  <a:srgbClr val="3333FF"/>
                </a:solidFill>
                <a:latin typeface="+mn-ea"/>
              </a:rPr>
              <a:t>generate_from_frequencies</a:t>
            </a:r>
            <a:r>
              <a:rPr lang="en-US" altLang="zh-CN" sz="2000" dirty="0">
                <a:solidFill>
                  <a:srgbClr val="3333FF"/>
                </a:solidFill>
                <a:latin typeface="+mn-ea"/>
              </a:rPr>
              <a:t>(frequencies[, ...])      //</a:t>
            </a:r>
            <a:r>
              <a:rPr lang="zh-CN" altLang="zh-CN" sz="2000" dirty="0">
                <a:solidFill>
                  <a:srgbClr val="3333FF"/>
                </a:solidFill>
                <a:latin typeface="+mn-ea"/>
              </a:rPr>
              <a:t>根据词频生成词云</a:t>
            </a:r>
          </a:p>
          <a:p>
            <a:pPr marL="800100" lvl="1" indent="-342900">
              <a:spcAft>
                <a:spcPts val="1200"/>
              </a:spcAft>
              <a:buFont typeface="+mj-lt"/>
              <a:buAutoNum type="arabicPeriod" startAt="10"/>
            </a:pPr>
            <a:r>
              <a:rPr lang="en-US" altLang="zh-CN" sz="2000" dirty="0" err="1">
                <a:solidFill>
                  <a:srgbClr val="3333FF"/>
                </a:solidFill>
                <a:latin typeface="+mn-ea"/>
              </a:rPr>
              <a:t>generate_from_text</a:t>
            </a:r>
            <a:r>
              <a:rPr lang="en-US" altLang="zh-CN" sz="2000" dirty="0">
                <a:solidFill>
                  <a:srgbClr val="3333FF"/>
                </a:solidFill>
                <a:latin typeface="+mn-ea"/>
              </a:rPr>
              <a:t>(text)      //</a:t>
            </a:r>
            <a:r>
              <a:rPr lang="zh-CN" altLang="zh-CN" sz="2000" dirty="0">
                <a:solidFill>
                  <a:srgbClr val="3333FF"/>
                </a:solidFill>
                <a:latin typeface="+mn-ea"/>
              </a:rPr>
              <a:t>根据文本生成词云</a:t>
            </a:r>
          </a:p>
          <a:p>
            <a:pPr marL="800100" lvl="1" indent="-342900">
              <a:spcAft>
                <a:spcPts val="1200"/>
              </a:spcAft>
              <a:buFont typeface="+mj-lt"/>
              <a:buAutoNum type="arabicPeriod" startAt="10"/>
            </a:pPr>
            <a:r>
              <a:rPr lang="en-US" altLang="zh-CN" sz="2000" dirty="0" err="1">
                <a:latin typeface="+mn-ea"/>
              </a:rPr>
              <a:t>process_text</a:t>
            </a:r>
            <a:r>
              <a:rPr lang="en-US" altLang="zh-CN" sz="2000" dirty="0">
                <a:latin typeface="+mn-ea"/>
              </a:rPr>
              <a:t>(text)      //</a:t>
            </a:r>
            <a:r>
              <a:rPr lang="zh-CN" altLang="zh-CN" sz="2000" dirty="0">
                <a:latin typeface="+mn-ea"/>
              </a:rPr>
              <a:t>将长文本分词并去除屏蔽词（此处指英语，中文分词还是需要自己用别的库先行实现，使用上面的</a:t>
            </a:r>
            <a:r>
              <a:rPr lang="en-US" altLang="zh-CN" sz="2000" dirty="0">
                <a:latin typeface="+mn-ea"/>
              </a:rPr>
              <a:t> </a:t>
            </a:r>
            <a:r>
              <a:rPr lang="en-US" altLang="zh-CN" sz="2000" dirty="0" err="1">
                <a:latin typeface="+mn-ea"/>
              </a:rPr>
              <a:t>fit_words</a:t>
            </a:r>
            <a:r>
              <a:rPr lang="en-US" altLang="zh-CN" sz="2000" dirty="0">
                <a:latin typeface="+mn-ea"/>
              </a:rPr>
              <a:t>(frequencies)</a:t>
            </a:r>
            <a:r>
              <a:rPr lang="zh-CN" altLang="zh-CN" sz="2000" dirty="0">
                <a:latin typeface="+mn-ea"/>
              </a:rPr>
              <a:t>）</a:t>
            </a:r>
          </a:p>
          <a:p>
            <a:pPr marL="800100" lvl="1" indent="-342900">
              <a:spcAft>
                <a:spcPts val="1200"/>
              </a:spcAft>
              <a:buFont typeface="+mj-lt"/>
              <a:buAutoNum type="arabicPeriod" startAt="10"/>
            </a:pPr>
            <a:r>
              <a:rPr lang="en-US" altLang="zh-CN" sz="2000" dirty="0" err="1">
                <a:latin typeface="+mn-ea"/>
              </a:rPr>
              <a:t>to_array</a:t>
            </a:r>
            <a:r>
              <a:rPr lang="en-US" altLang="zh-CN" sz="2000" dirty="0">
                <a:latin typeface="+mn-ea"/>
              </a:rPr>
              <a:t>()     //</a:t>
            </a:r>
            <a:r>
              <a:rPr lang="zh-CN" altLang="zh-CN" sz="2000" dirty="0">
                <a:latin typeface="+mn-ea"/>
              </a:rPr>
              <a:t>转化为</a:t>
            </a:r>
            <a:r>
              <a:rPr lang="en-US" altLang="zh-CN" sz="2000" dirty="0">
                <a:latin typeface="+mn-ea"/>
              </a:rPr>
              <a:t> </a:t>
            </a:r>
            <a:r>
              <a:rPr lang="en-US" altLang="zh-CN" sz="2000" dirty="0" err="1">
                <a:latin typeface="+mn-ea"/>
              </a:rPr>
              <a:t>numpy</a:t>
            </a:r>
            <a:r>
              <a:rPr lang="en-US" altLang="zh-CN" sz="2000" dirty="0">
                <a:latin typeface="+mn-ea"/>
              </a:rPr>
              <a:t> array</a:t>
            </a:r>
            <a:endParaRPr lang="zh-CN" altLang="zh-CN" sz="2000" dirty="0">
              <a:latin typeface="+mn-ea"/>
            </a:endParaRPr>
          </a:p>
          <a:p>
            <a:pPr marL="800100" lvl="1" indent="-342900">
              <a:spcAft>
                <a:spcPts val="1200"/>
              </a:spcAft>
              <a:buFont typeface="+mj-lt"/>
              <a:buAutoNum type="arabicPeriod" startAt="10"/>
            </a:pPr>
            <a:r>
              <a:rPr lang="en-US" altLang="zh-CN" sz="2000" dirty="0" err="1">
                <a:latin typeface="+mn-ea"/>
              </a:rPr>
              <a:t>to_file</a:t>
            </a:r>
            <a:r>
              <a:rPr lang="en-US" altLang="zh-CN" sz="2000" dirty="0">
                <a:latin typeface="+mn-ea"/>
              </a:rPr>
              <a:t>(filename)      //</a:t>
            </a:r>
            <a:r>
              <a:rPr lang="zh-CN" altLang="zh-CN" sz="2000" dirty="0">
                <a:latin typeface="+mn-ea"/>
              </a:rPr>
              <a:t>输出到文件</a:t>
            </a:r>
          </a:p>
        </p:txBody>
      </p:sp>
    </p:spTree>
    <p:extLst>
      <p:ext uri="{BB962C8B-B14F-4D97-AF65-F5344CB8AC3E}">
        <p14:creationId xmlns:p14="http://schemas.microsoft.com/office/powerpoint/2010/main" val="1052010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r>
              <a:rPr lang="en-US" altLang="zh-CN" sz="2400" b="1" dirty="0">
                <a:latin typeface="+mn-ea"/>
              </a:rPr>
              <a:t>——</a:t>
            </a:r>
            <a:r>
              <a:rPr lang="zh-CN" altLang="en-US" sz="2400" b="1" dirty="0">
                <a:latin typeface="+mn-ea"/>
              </a:rPr>
              <a:t>使用方法</a:t>
            </a:r>
            <a:endParaRPr lang="zh-CN" altLang="zh-CN" sz="3600" b="1" dirty="0">
              <a:latin typeface="+mn-ea"/>
            </a:endParaRPr>
          </a:p>
        </p:txBody>
      </p:sp>
      <p:pic>
        <p:nvPicPr>
          <p:cNvPr id="5" name="图片 4">
            <a:extLst>
              <a:ext uri="{FF2B5EF4-FFF2-40B4-BE49-F238E27FC236}">
                <a16:creationId xmlns:a16="http://schemas.microsoft.com/office/drawing/2014/main" id="{5F678443-781B-4F43-9E27-7732C62E9370}"/>
              </a:ext>
            </a:extLst>
          </p:cNvPr>
          <p:cNvPicPr>
            <a:picLocks noChangeAspect="1"/>
          </p:cNvPicPr>
          <p:nvPr/>
        </p:nvPicPr>
        <p:blipFill>
          <a:blip r:embed="rId3"/>
          <a:stretch>
            <a:fillRect/>
          </a:stretch>
        </p:blipFill>
        <p:spPr>
          <a:xfrm>
            <a:off x="1053548" y="1574971"/>
            <a:ext cx="9839739" cy="5133776"/>
          </a:xfrm>
          <a:prstGeom prst="rect">
            <a:avLst/>
          </a:prstGeom>
        </p:spPr>
        <p:style>
          <a:lnRef idx="1">
            <a:schemeClr val="dk1"/>
          </a:lnRef>
          <a:fillRef idx="2">
            <a:schemeClr val="dk1"/>
          </a:fillRef>
          <a:effectRef idx="1">
            <a:schemeClr val="dk1"/>
          </a:effectRef>
          <a:fontRef idx="minor">
            <a:schemeClr val="dk1"/>
          </a:fontRef>
        </p:style>
      </p:pic>
      <p:sp>
        <p:nvSpPr>
          <p:cNvPr id="7" name="矩形 6">
            <a:extLst>
              <a:ext uri="{FF2B5EF4-FFF2-40B4-BE49-F238E27FC236}">
                <a16:creationId xmlns:a16="http://schemas.microsoft.com/office/drawing/2014/main" id="{FF924FA5-F8C3-4C59-863D-2DD1E49C48CA}"/>
              </a:ext>
            </a:extLst>
          </p:cNvPr>
          <p:cNvSpPr/>
          <p:nvPr/>
        </p:nvSpPr>
        <p:spPr>
          <a:xfrm>
            <a:off x="964096" y="2603289"/>
            <a:ext cx="7046843" cy="581057"/>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5260CBA-9D01-4222-A92F-3FC095D7CCE7}"/>
              </a:ext>
            </a:extLst>
          </p:cNvPr>
          <p:cNvSpPr/>
          <p:nvPr/>
        </p:nvSpPr>
        <p:spPr>
          <a:xfrm>
            <a:off x="5246956" y="1598119"/>
            <a:ext cx="6767045" cy="581057"/>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lnSpc>
                <a:spcPct val="150000"/>
              </a:lnSpc>
            </a:pPr>
            <a:r>
              <a:rPr lang="en-US" altLang="zh-CN" sz="2400" dirty="0" err="1">
                <a:solidFill>
                  <a:schemeClr val="tx1"/>
                </a:solidFill>
                <a:latin typeface="+mn-ea"/>
              </a:rPr>
              <a:t>string.ascii_uppercase</a:t>
            </a:r>
            <a:r>
              <a:rPr lang="zh-CN" altLang="zh-CN" sz="2400" dirty="0">
                <a:solidFill>
                  <a:schemeClr val="tx1"/>
                </a:solidFill>
                <a:latin typeface="+mn-ea"/>
              </a:rPr>
              <a:t>可以获取所有的大写字母</a:t>
            </a:r>
            <a:endParaRPr lang="zh-CN" altLang="en-US" sz="2400" dirty="0">
              <a:solidFill>
                <a:schemeClr val="tx1"/>
              </a:solidFill>
              <a:latin typeface="+mn-ea"/>
            </a:endParaRPr>
          </a:p>
        </p:txBody>
      </p:sp>
    </p:spTree>
    <p:extLst>
      <p:ext uri="{BB962C8B-B14F-4D97-AF65-F5344CB8AC3E}">
        <p14:creationId xmlns:p14="http://schemas.microsoft.com/office/powerpoint/2010/main" val="245470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r>
              <a:rPr lang="en-US" altLang="zh-CN" sz="2400" b="1" dirty="0">
                <a:latin typeface="+mn-ea"/>
              </a:rPr>
              <a:t>——</a:t>
            </a:r>
            <a:r>
              <a:rPr lang="zh-CN" altLang="en-US" sz="2400" b="1" dirty="0">
                <a:latin typeface="+mn-ea"/>
              </a:rPr>
              <a:t>使用方法</a:t>
            </a:r>
            <a:endParaRPr lang="zh-CN" altLang="zh-CN" sz="3600" b="1" dirty="0">
              <a:latin typeface="+mn-ea"/>
            </a:endParaRPr>
          </a:p>
        </p:txBody>
      </p:sp>
      <p:pic>
        <p:nvPicPr>
          <p:cNvPr id="5" name="图片 4">
            <a:extLst>
              <a:ext uri="{FF2B5EF4-FFF2-40B4-BE49-F238E27FC236}">
                <a16:creationId xmlns:a16="http://schemas.microsoft.com/office/drawing/2014/main" id="{5F678443-781B-4F43-9E27-7732C62E9370}"/>
              </a:ext>
            </a:extLst>
          </p:cNvPr>
          <p:cNvPicPr>
            <a:picLocks noChangeAspect="1"/>
          </p:cNvPicPr>
          <p:nvPr/>
        </p:nvPicPr>
        <p:blipFill>
          <a:blip r:embed="rId3"/>
          <a:stretch>
            <a:fillRect/>
          </a:stretch>
        </p:blipFill>
        <p:spPr>
          <a:xfrm>
            <a:off x="1053548" y="1574971"/>
            <a:ext cx="9839739" cy="5133776"/>
          </a:xfrm>
          <a:prstGeom prst="rect">
            <a:avLst/>
          </a:prstGeom>
        </p:spPr>
        <p:style>
          <a:lnRef idx="1">
            <a:schemeClr val="dk1"/>
          </a:lnRef>
          <a:fillRef idx="2">
            <a:schemeClr val="dk1"/>
          </a:fillRef>
          <a:effectRef idx="1">
            <a:schemeClr val="dk1"/>
          </a:effectRef>
          <a:fontRef idx="minor">
            <a:schemeClr val="dk1"/>
          </a:fontRef>
        </p:style>
      </p:pic>
      <p:sp>
        <p:nvSpPr>
          <p:cNvPr id="7" name="矩形 6">
            <a:extLst>
              <a:ext uri="{FF2B5EF4-FFF2-40B4-BE49-F238E27FC236}">
                <a16:creationId xmlns:a16="http://schemas.microsoft.com/office/drawing/2014/main" id="{FF924FA5-F8C3-4C59-863D-2DD1E49C48CA}"/>
              </a:ext>
            </a:extLst>
          </p:cNvPr>
          <p:cNvSpPr/>
          <p:nvPr/>
        </p:nvSpPr>
        <p:spPr>
          <a:xfrm>
            <a:off x="954157" y="3279150"/>
            <a:ext cx="8060634" cy="581057"/>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5260CBA-9D01-4222-A92F-3FC095D7CCE7}"/>
              </a:ext>
            </a:extLst>
          </p:cNvPr>
          <p:cNvSpPr/>
          <p:nvPr/>
        </p:nvSpPr>
        <p:spPr>
          <a:xfrm>
            <a:off x="6442218" y="1598119"/>
            <a:ext cx="4376519" cy="581057"/>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lnSpc>
                <a:spcPct val="150000"/>
              </a:lnSpc>
            </a:pPr>
            <a:r>
              <a:rPr lang="zh-CN" altLang="zh-CN" sz="2400" dirty="0">
                <a:latin typeface="+mn-ea"/>
              </a:rPr>
              <a:t>使用</a:t>
            </a:r>
            <a:r>
              <a:rPr lang="en-US" altLang="zh-CN" sz="2400" dirty="0" err="1">
                <a:latin typeface="+mn-ea"/>
              </a:rPr>
              <a:t>randint</a:t>
            </a:r>
            <a:r>
              <a:rPr lang="zh-CN" altLang="zh-CN" sz="2400" dirty="0">
                <a:latin typeface="+mn-ea"/>
              </a:rPr>
              <a:t>获取</a:t>
            </a:r>
            <a:r>
              <a:rPr lang="en-US" altLang="zh-CN" sz="2400" dirty="0">
                <a:latin typeface="+mn-ea"/>
              </a:rPr>
              <a:t>26</a:t>
            </a:r>
            <a:r>
              <a:rPr lang="zh-CN" altLang="zh-CN" sz="2400" dirty="0">
                <a:latin typeface="+mn-ea"/>
              </a:rPr>
              <a:t>个随机整数</a:t>
            </a:r>
            <a:endParaRPr lang="zh-CN" altLang="en-US" sz="3200" dirty="0">
              <a:solidFill>
                <a:srgbClr val="3333FF"/>
              </a:solidFill>
              <a:latin typeface="+mn-ea"/>
            </a:endParaRPr>
          </a:p>
        </p:txBody>
      </p:sp>
    </p:spTree>
    <p:extLst>
      <p:ext uri="{BB962C8B-B14F-4D97-AF65-F5344CB8AC3E}">
        <p14:creationId xmlns:p14="http://schemas.microsoft.com/office/powerpoint/2010/main" val="346915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r>
              <a:rPr lang="en-US" altLang="zh-CN" sz="2400" b="1" dirty="0">
                <a:latin typeface="+mn-ea"/>
              </a:rPr>
              <a:t>——</a:t>
            </a:r>
            <a:r>
              <a:rPr lang="zh-CN" altLang="en-US" sz="2400" b="1" dirty="0">
                <a:latin typeface="+mn-ea"/>
              </a:rPr>
              <a:t>使用方法</a:t>
            </a:r>
            <a:endParaRPr lang="zh-CN" altLang="zh-CN" sz="3600" b="1" dirty="0">
              <a:latin typeface="+mn-ea"/>
            </a:endParaRPr>
          </a:p>
        </p:txBody>
      </p:sp>
      <p:pic>
        <p:nvPicPr>
          <p:cNvPr id="5" name="图片 4">
            <a:extLst>
              <a:ext uri="{FF2B5EF4-FFF2-40B4-BE49-F238E27FC236}">
                <a16:creationId xmlns:a16="http://schemas.microsoft.com/office/drawing/2014/main" id="{5F678443-781B-4F43-9E27-7732C62E9370}"/>
              </a:ext>
            </a:extLst>
          </p:cNvPr>
          <p:cNvPicPr>
            <a:picLocks noChangeAspect="1"/>
          </p:cNvPicPr>
          <p:nvPr/>
        </p:nvPicPr>
        <p:blipFill>
          <a:blip r:embed="rId3"/>
          <a:stretch>
            <a:fillRect/>
          </a:stretch>
        </p:blipFill>
        <p:spPr>
          <a:xfrm>
            <a:off x="1053548" y="1574971"/>
            <a:ext cx="9839739" cy="5133776"/>
          </a:xfrm>
          <a:prstGeom prst="rect">
            <a:avLst/>
          </a:prstGeom>
        </p:spPr>
        <p:style>
          <a:lnRef idx="1">
            <a:schemeClr val="dk1"/>
          </a:lnRef>
          <a:fillRef idx="2">
            <a:schemeClr val="dk1"/>
          </a:fillRef>
          <a:effectRef idx="1">
            <a:schemeClr val="dk1"/>
          </a:effectRef>
          <a:fontRef idx="minor">
            <a:schemeClr val="dk1"/>
          </a:fontRef>
        </p:style>
      </p:pic>
      <p:sp>
        <p:nvSpPr>
          <p:cNvPr id="7" name="矩形 6">
            <a:extLst>
              <a:ext uri="{FF2B5EF4-FFF2-40B4-BE49-F238E27FC236}">
                <a16:creationId xmlns:a16="http://schemas.microsoft.com/office/drawing/2014/main" id="{FF924FA5-F8C3-4C59-863D-2DD1E49C48CA}"/>
              </a:ext>
            </a:extLst>
          </p:cNvPr>
          <p:cNvSpPr/>
          <p:nvPr/>
        </p:nvSpPr>
        <p:spPr>
          <a:xfrm>
            <a:off x="954157" y="3851330"/>
            <a:ext cx="8060634" cy="581057"/>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5260CBA-9D01-4222-A92F-3FC095D7CCE7}"/>
              </a:ext>
            </a:extLst>
          </p:cNvPr>
          <p:cNvSpPr/>
          <p:nvPr/>
        </p:nvSpPr>
        <p:spPr>
          <a:xfrm>
            <a:off x="3141099" y="2132093"/>
            <a:ext cx="8812028" cy="581057"/>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lnSpc>
                <a:spcPct val="150000"/>
              </a:lnSpc>
            </a:pPr>
            <a:r>
              <a:rPr lang="zh-CN" altLang="zh-CN" sz="2400" dirty="0">
                <a:latin typeface="+mn-ea"/>
              </a:rPr>
              <a:t>使用字典生成式，产生形式如</a:t>
            </a:r>
            <a:r>
              <a:rPr lang="en-US" altLang="zh-CN" sz="2400" dirty="0">
                <a:latin typeface="+mn-ea"/>
              </a:rPr>
              <a:t>{'A': 80, 'B': 11, 'C': 38……}</a:t>
            </a:r>
            <a:r>
              <a:rPr lang="zh-CN" altLang="zh-CN" sz="2400" dirty="0">
                <a:latin typeface="+mn-ea"/>
              </a:rPr>
              <a:t>的字典</a:t>
            </a:r>
            <a:endParaRPr lang="zh-CN" altLang="en-US" sz="4000" dirty="0">
              <a:solidFill>
                <a:srgbClr val="3333FF"/>
              </a:solidFill>
              <a:latin typeface="+mn-ea"/>
            </a:endParaRPr>
          </a:p>
        </p:txBody>
      </p:sp>
    </p:spTree>
    <p:extLst>
      <p:ext uri="{BB962C8B-B14F-4D97-AF65-F5344CB8AC3E}">
        <p14:creationId xmlns:p14="http://schemas.microsoft.com/office/powerpoint/2010/main" val="34434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r>
              <a:rPr lang="en-US" altLang="zh-CN" sz="2400" b="1" dirty="0">
                <a:latin typeface="+mn-ea"/>
              </a:rPr>
              <a:t>——</a:t>
            </a:r>
            <a:r>
              <a:rPr lang="zh-CN" altLang="en-US" sz="2400" b="1" dirty="0">
                <a:latin typeface="+mn-ea"/>
              </a:rPr>
              <a:t>使用方法</a:t>
            </a:r>
            <a:endParaRPr lang="zh-CN" altLang="zh-CN" sz="3600" b="1" dirty="0">
              <a:latin typeface="+mn-ea"/>
            </a:endParaRPr>
          </a:p>
        </p:txBody>
      </p:sp>
      <p:pic>
        <p:nvPicPr>
          <p:cNvPr id="5" name="图片 4">
            <a:extLst>
              <a:ext uri="{FF2B5EF4-FFF2-40B4-BE49-F238E27FC236}">
                <a16:creationId xmlns:a16="http://schemas.microsoft.com/office/drawing/2014/main" id="{5F678443-781B-4F43-9E27-7732C62E9370}"/>
              </a:ext>
            </a:extLst>
          </p:cNvPr>
          <p:cNvPicPr>
            <a:picLocks noChangeAspect="1"/>
          </p:cNvPicPr>
          <p:nvPr/>
        </p:nvPicPr>
        <p:blipFill>
          <a:blip r:embed="rId3"/>
          <a:stretch>
            <a:fillRect/>
          </a:stretch>
        </p:blipFill>
        <p:spPr>
          <a:xfrm>
            <a:off x="1053548" y="1574971"/>
            <a:ext cx="9839739" cy="5133776"/>
          </a:xfrm>
          <a:prstGeom prst="rect">
            <a:avLst/>
          </a:prstGeom>
        </p:spPr>
        <p:style>
          <a:lnRef idx="1">
            <a:schemeClr val="dk1"/>
          </a:lnRef>
          <a:fillRef idx="2">
            <a:schemeClr val="dk1"/>
          </a:fillRef>
          <a:effectRef idx="1">
            <a:schemeClr val="dk1"/>
          </a:effectRef>
          <a:fontRef idx="minor">
            <a:schemeClr val="dk1"/>
          </a:fontRef>
        </p:style>
      </p:pic>
      <p:sp>
        <p:nvSpPr>
          <p:cNvPr id="7" name="矩形 6">
            <a:extLst>
              <a:ext uri="{FF2B5EF4-FFF2-40B4-BE49-F238E27FC236}">
                <a16:creationId xmlns:a16="http://schemas.microsoft.com/office/drawing/2014/main" id="{FF924FA5-F8C3-4C59-863D-2DD1E49C48CA}"/>
              </a:ext>
            </a:extLst>
          </p:cNvPr>
          <p:cNvSpPr/>
          <p:nvPr/>
        </p:nvSpPr>
        <p:spPr>
          <a:xfrm>
            <a:off x="934278" y="4716798"/>
            <a:ext cx="10127973" cy="1306315"/>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extLst>
      <p:ext uri="{BB962C8B-B14F-4D97-AF65-F5344CB8AC3E}">
        <p14:creationId xmlns:p14="http://schemas.microsoft.com/office/powerpoint/2010/main" val="20652152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r>
              <a:rPr lang="en-US" altLang="zh-CN" sz="2400" b="1" dirty="0">
                <a:latin typeface="+mn-ea"/>
              </a:rPr>
              <a:t>——</a:t>
            </a:r>
            <a:r>
              <a:rPr lang="zh-CN" altLang="en-US" sz="2400" b="1" dirty="0">
                <a:latin typeface="+mn-ea"/>
              </a:rPr>
              <a:t>使用方法</a:t>
            </a:r>
            <a:endParaRPr lang="zh-CN" altLang="zh-CN" sz="3600" b="1" dirty="0">
              <a:latin typeface="+mn-ea"/>
            </a:endParaRPr>
          </a:p>
        </p:txBody>
      </p:sp>
      <p:pic>
        <p:nvPicPr>
          <p:cNvPr id="10" name="图片 9">
            <a:extLst>
              <a:ext uri="{FF2B5EF4-FFF2-40B4-BE49-F238E27FC236}">
                <a16:creationId xmlns:a16="http://schemas.microsoft.com/office/drawing/2014/main" id="{AF54444B-92DA-45F7-A653-6E07FAEE4BC9}"/>
              </a:ext>
            </a:extLst>
          </p:cNvPr>
          <p:cNvPicPr/>
          <p:nvPr/>
        </p:nvPicPr>
        <p:blipFill>
          <a:blip r:embed="rId3"/>
          <a:stretch>
            <a:fillRect/>
          </a:stretch>
        </p:blipFill>
        <p:spPr>
          <a:xfrm>
            <a:off x="314336" y="1682476"/>
            <a:ext cx="11698357" cy="1319141"/>
          </a:xfrm>
          <a:prstGeom prst="rect">
            <a:avLst/>
          </a:prstGeom>
        </p:spPr>
        <p:style>
          <a:lnRef idx="1">
            <a:schemeClr val="dk1"/>
          </a:lnRef>
          <a:fillRef idx="2">
            <a:schemeClr val="dk1"/>
          </a:fillRef>
          <a:effectRef idx="1">
            <a:schemeClr val="dk1"/>
          </a:effectRef>
          <a:fontRef idx="minor">
            <a:schemeClr val="dk1"/>
          </a:fontRef>
        </p:style>
      </p:pic>
      <p:pic>
        <p:nvPicPr>
          <p:cNvPr id="11" name="图片 10">
            <a:extLst>
              <a:ext uri="{FF2B5EF4-FFF2-40B4-BE49-F238E27FC236}">
                <a16:creationId xmlns:a16="http://schemas.microsoft.com/office/drawing/2014/main" id="{BF56E19E-9AD0-4D59-83BA-24AF74F7A4EF}"/>
              </a:ext>
            </a:extLst>
          </p:cNvPr>
          <p:cNvPicPr/>
          <p:nvPr/>
        </p:nvPicPr>
        <p:blipFill>
          <a:blip r:embed="rId4"/>
          <a:stretch>
            <a:fillRect/>
          </a:stretch>
        </p:blipFill>
        <p:spPr>
          <a:xfrm>
            <a:off x="1243426" y="3312899"/>
            <a:ext cx="3329160" cy="2858412"/>
          </a:xfrm>
          <a:prstGeom prst="rect">
            <a:avLst/>
          </a:prstGeom>
        </p:spPr>
        <p:style>
          <a:lnRef idx="1">
            <a:schemeClr val="dk1"/>
          </a:lnRef>
          <a:fillRef idx="2">
            <a:schemeClr val="dk1"/>
          </a:fillRef>
          <a:effectRef idx="1">
            <a:schemeClr val="dk1"/>
          </a:effectRef>
          <a:fontRef idx="minor">
            <a:schemeClr val="dk1"/>
          </a:fontRef>
        </p:style>
      </p:pic>
      <p:grpSp>
        <p:nvGrpSpPr>
          <p:cNvPr id="3" name="组合 2">
            <a:extLst>
              <a:ext uri="{FF2B5EF4-FFF2-40B4-BE49-F238E27FC236}">
                <a16:creationId xmlns:a16="http://schemas.microsoft.com/office/drawing/2014/main" id="{268C79FA-21DE-456E-8881-AFCEFCF84054}"/>
              </a:ext>
            </a:extLst>
          </p:cNvPr>
          <p:cNvGrpSpPr/>
          <p:nvPr/>
        </p:nvGrpSpPr>
        <p:grpSpPr>
          <a:xfrm>
            <a:off x="1599844" y="1682476"/>
            <a:ext cx="7875461" cy="998621"/>
            <a:chOff x="1599844" y="1682476"/>
            <a:chExt cx="7875461" cy="998621"/>
          </a:xfrm>
        </p:grpSpPr>
        <p:sp>
          <p:nvSpPr>
            <p:cNvPr id="12" name="矩形 11">
              <a:extLst>
                <a:ext uri="{FF2B5EF4-FFF2-40B4-BE49-F238E27FC236}">
                  <a16:creationId xmlns:a16="http://schemas.microsoft.com/office/drawing/2014/main" id="{1B429C46-FE79-421E-B4D9-78E675BAC770}"/>
                </a:ext>
              </a:extLst>
            </p:cNvPr>
            <p:cNvSpPr/>
            <p:nvPr/>
          </p:nvSpPr>
          <p:spPr>
            <a:xfrm>
              <a:off x="1599845" y="2006584"/>
              <a:ext cx="1302382" cy="339051"/>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A8A66D9B-D1A7-42AD-B4C2-A0CF12CE5CC6}"/>
                </a:ext>
              </a:extLst>
            </p:cNvPr>
            <p:cNvSpPr/>
            <p:nvPr/>
          </p:nvSpPr>
          <p:spPr>
            <a:xfrm>
              <a:off x="8172923" y="2342046"/>
              <a:ext cx="1302382" cy="339051"/>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DF64972A-DCB1-4CC4-AF8C-9D59E7BF50CC}"/>
                </a:ext>
              </a:extLst>
            </p:cNvPr>
            <p:cNvSpPr/>
            <p:nvPr/>
          </p:nvSpPr>
          <p:spPr>
            <a:xfrm>
              <a:off x="1599844" y="2334574"/>
              <a:ext cx="1302382" cy="339051"/>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B29B9344-BBC1-4B59-8C55-1E5EB894CD59}"/>
                </a:ext>
              </a:extLst>
            </p:cNvPr>
            <p:cNvSpPr/>
            <p:nvPr/>
          </p:nvSpPr>
          <p:spPr>
            <a:xfrm>
              <a:off x="5512323" y="1682476"/>
              <a:ext cx="1302382" cy="339051"/>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grpSp>
    </p:spTree>
    <p:extLst>
      <p:ext uri="{BB962C8B-B14F-4D97-AF65-F5344CB8AC3E}">
        <p14:creationId xmlns:p14="http://schemas.microsoft.com/office/powerpoint/2010/main" val="227629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社交关系网络</a:t>
            </a:r>
            <a:r>
              <a:rPr lang="en-US" altLang="zh-CN" sz="2400" b="1" dirty="0" err="1">
                <a:latin typeface="+mn-ea"/>
              </a:rPr>
              <a:t>networkx</a:t>
            </a:r>
            <a:r>
              <a:rPr lang="zh-CN" altLang="zh-CN" sz="2400" b="1" dirty="0">
                <a:latin typeface="+mn-ea"/>
              </a:rPr>
              <a:t>库</a:t>
            </a:r>
          </a:p>
        </p:txBody>
      </p:sp>
      <p:sp>
        <p:nvSpPr>
          <p:cNvPr id="3" name="矩形 2">
            <a:extLst>
              <a:ext uri="{FF2B5EF4-FFF2-40B4-BE49-F238E27FC236}">
                <a16:creationId xmlns:a16="http://schemas.microsoft.com/office/drawing/2014/main" id="{5A30106B-0D90-4326-9F7A-FF8EE8CDEC58}"/>
              </a:ext>
            </a:extLst>
          </p:cNvPr>
          <p:cNvSpPr/>
          <p:nvPr/>
        </p:nvSpPr>
        <p:spPr>
          <a:xfrm>
            <a:off x="422348" y="1485519"/>
            <a:ext cx="11267388" cy="2243050"/>
          </a:xfrm>
          <a:prstGeom prst="rect">
            <a:avLst/>
          </a:prstGeom>
        </p:spPr>
        <p:txBody>
          <a:bodyPr wrap="square">
            <a:spAutoFit/>
          </a:bodyPr>
          <a:lstStyle/>
          <a:p>
            <a:pPr indent="266700" algn="just">
              <a:lnSpc>
                <a:spcPct val="150000"/>
              </a:lnSpc>
              <a:spcAft>
                <a:spcPts val="0"/>
              </a:spcAft>
            </a:pPr>
            <a:r>
              <a:rPr lang="en-US" altLang="zh-CN" sz="2400" kern="100" dirty="0" err="1">
                <a:solidFill>
                  <a:srgbClr val="000000"/>
                </a:solidFill>
                <a:latin typeface="+mn-ea"/>
                <a:cs typeface="Times New Roman" panose="02020603050405020304" pitchFamily="18" charset="0"/>
              </a:rPr>
              <a:t>networkx</a:t>
            </a:r>
            <a:r>
              <a:rPr lang="zh-CN" altLang="zh-CN" sz="2400" kern="100" dirty="0">
                <a:solidFill>
                  <a:srgbClr val="000000"/>
                </a:solidFill>
                <a:latin typeface="+mn-ea"/>
                <a:cs typeface="Times New Roman" panose="02020603050405020304" pitchFamily="18" charset="0"/>
              </a:rPr>
              <a:t>是一个用</a:t>
            </a:r>
            <a:r>
              <a:rPr lang="en-US" altLang="zh-CN" sz="2400" kern="100" dirty="0">
                <a:solidFill>
                  <a:srgbClr val="000000"/>
                </a:solidFill>
                <a:latin typeface="+mn-ea"/>
                <a:cs typeface="Times New Roman" panose="02020603050405020304" pitchFamily="18" charset="0"/>
              </a:rPr>
              <a:t>Python</a:t>
            </a:r>
            <a:r>
              <a:rPr lang="zh-CN" altLang="zh-CN" sz="2400" kern="100" dirty="0">
                <a:solidFill>
                  <a:srgbClr val="000000"/>
                </a:solidFill>
                <a:latin typeface="+mn-ea"/>
                <a:cs typeface="Times New Roman" panose="02020603050405020304" pitchFamily="18" charset="0"/>
              </a:rPr>
              <a:t>语言开发的图论与复杂网络建模工具，内置了常用的图与复杂网络分析算法，可以方便的进行复杂网络数据分析、仿真建模等工作。本节中，我们会讨论如何利用</a:t>
            </a:r>
            <a:r>
              <a:rPr lang="en-US" altLang="zh-CN" sz="2400" kern="100" dirty="0" err="1">
                <a:solidFill>
                  <a:srgbClr val="000000"/>
                </a:solidFill>
                <a:latin typeface="+mn-ea"/>
                <a:cs typeface="Times New Roman" panose="02020603050405020304" pitchFamily="18" charset="0"/>
              </a:rPr>
              <a:t>networkx</a:t>
            </a:r>
            <a:r>
              <a:rPr lang="zh-CN" altLang="zh-CN" sz="2400" kern="100" dirty="0">
                <a:solidFill>
                  <a:srgbClr val="000000"/>
                </a:solidFill>
                <a:latin typeface="+mn-ea"/>
                <a:cs typeface="Times New Roman" panose="02020603050405020304" pitchFamily="18" charset="0"/>
              </a:rPr>
              <a:t>库来分析文本中人物的社交关系网络结构。</a:t>
            </a:r>
            <a:endParaRPr lang="zh-CN" altLang="zh-CN" sz="2400" kern="100" dirty="0">
              <a:latin typeface="+mn-ea"/>
              <a:cs typeface="Times New Roman" panose="02020603050405020304" pitchFamily="18" charset="0"/>
            </a:endParaRPr>
          </a:p>
          <a:p>
            <a:pPr indent="266700" algn="just">
              <a:lnSpc>
                <a:spcPct val="150000"/>
              </a:lnSpc>
              <a:spcAft>
                <a:spcPts val="0"/>
              </a:spcAft>
            </a:pPr>
            <a:r>
              <a:rPr lang="en-US" altLang="zh-CN" sz="2400" kern="100" dirty="0" err="1">
                <a:solidFill>
                  <a:srgbClr val="000000"/>
                </a:solidFill>
                <a:latin typeface="+mn-ea"/>
                <a:cs typeface="Times New Roman" panose="02020603050405020304" pitchFamily="18" charset="0"/>
              </a:rPr>
              <a:t>networkx</a:t>
            </a:r>
            <a:r>
              <a:rPr lang="zh-CN" altLang="zh-CN" sz="2400" kern="100" dirty="0">
                <a:solidFill>
                  <a:srgbClr val="000000"/>
                </a:solidFill>
                <a:latin typeface="+mn-ea"/>
                <a:cs typeface="Times New Roman" panose="02020603050405020304" pitchFamily="18" charset="0"/>
              </a:rPr>
              <a:t>是一个第三方库，它的安装很简单，只需要</a:t>
            </a:r>
            <a:r>
              <a:rPr lang="en-US" altLang="zh-CN" sz="2400" kern="100" dirty="0">
                <a:solidFill>
                  <a:srgbClr val="FF0000"/>
                </a:solidFill>
                <a:latin typeface="+mn-ea"/>
                <a:cs typeface="Times New Roman" panose="02020603050405020304" pitchFamily="18" charset="0"/>
              </a:rPr>
              <a:t>pip install </a:t>
            </a:r>
            <a:r>
              <a:rPr lang="en-US" altLang="zh-CN" sz="2400" kern="100" dirty="0" err="1">
                <a:solidFill>
                  <a:srgbClr val="FF0000"/>
                </a:solidFill>
                <a:latin typeface="+mn-ea"/>
                <a:cs typeface="Times New Roman" panose="02020603050405020304" pitchFamily="18" charset="0"/>
              </a:rPr>
              <a:t>networkx</a:t>
            </a:r>
            <a:r>
              <a:rPr lang="zh-CN" altLang="zh-CN" sz="2400" kern="100" dirty="0">
                <a:solidFill>
                  <a:srgbClr val="000000"/>
                </a:solidFill>
                <a:latin typeface="+mn-ea"/>
                <a:cs typeface="Times New Roman" panose="02020603050405020304" pitchFamily="18" charset="0"/>
              </a:rPr>
              <a:t>即可。</a:t>
            </a:r>
            <a:endParaRPr lang="zh-CN" altLang="zh-CN" sz="2400" kern="100" dirty="0">
              <a:latin typeface="+mn-ea"/>
              <a:cs typeface="Times New Roman" panose="02020603050405020304" pitchFamily="18" charset="0"/>
            </a:endParaRPr>
          </a:p>
        </p:txBody>
      </p:sp>
    </p:spTree>
    <p:extLst>
      <p:ext uri="{BB962C8B-B14F-4D97-AF65-F5344CB8AC3E}">
        <p14:creationId xmlns:p14="http://schemas.microsoft.com/office/powerpoint/2010/main" val="2172766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社交关系网络</a:t>
            </a:r>
            <a:r>
              <a:rPr lang="en-US" altLang="zh-CN" sz="2400" b="1" dirty="0" err="1">
                <a:latin typeface="+mn-ea"/>
              </a:rPr>
              <a:t>networkx</a:t>
            </a:r>
            <a:r>
              <a:rPr lang="zh-CN" altLang="zh-CN" sz="2400" b="1" dirty="0">
                <a:latin typeface="+mn-ea"/>
              </a:rPr>
              <a:t>库</a:t>
            </a:r>
            <a:r>
              <a:rPr lang="en-US" altLang="zh-CN" sz="2400" b="1" dirty="0">
                <a:latin typeface="+mn-ea"/>
              </a:rPr>
              <a:t>——</a:t>
            </a:r>
            <a:r>
              <a:rPr lang="zh-CN" altLang="en-US" sz="2400" b="1" dirty="0">
                <a:latin typeface="+mn-ea"/>
              </a:rPr>
              <a:t>关系网络图绘制</a:t>
            </a:r>
            <a:endParaRPr lang="zh-CN" altLang="zh-CN" sz="2400" b="1" dirty="0">
              <a:latin typeface="+mn-ea"/>
            </a:endParaRPr>
          </a:p>
        </p:txBody>
      </p:sp>
      <p:sp>
        <p:nvSpPr>
          <p:cNvPr id="3" name="矩形 2">
            <a:extLst>
              <a:ext uri="{FF2B5EF4-FFF2-40B4-BE49-F238E27FC236}">
                <a16:creationId xmlns:a16="http://schemas.microsoft.com/office/drawing/2014/main" id="{5A30106B-0D90-4326-9F7A-FF8EE8CDEC58}"/>
              </a:ext>
            </a:extLst>
          </p:cNvPr>
          <p:cNvSpPr/>
          <p:nvPr/>
        </p:nvSpPr>
        <p:spPr>
          <a:xfrm>
            <a:off x="530360" y="1480168"/>
            <a:ext cx="11267388" cy="2797048"/>
          </a:xfrm>
          <a:prstGeom prst="rect">
            <a:avLst/>
          </a:prstGeom>
        </p:spPr>
        <p:txBody>
          <a:bodyPr wrap="square">
            <a:spAutoFit/>
          </a:bodyPr>
          <a:lstStyle/>
          <a:p>
            <a:pPr>
              <a:lnSpc>
                <a:spcPct val="150000"/>
              </a:lnSpc>
            </a:pPr>
            <a:r>
              <a:rPr lang="zh-CN" altLang="zh-CN" sz="2400" dirty="0">
                <a:latin typeface="+mn-ea"/>
              </a:rPr>
              <a:t>我们来模拟这样一个问题，有五个小朋友：“小花”、“明明”、“小灰”、“小白”和“大李”。他们之间的关系密切程度可以用一个</a:t>
            </a:r>
            <a:r>
              <a:rPr lang="en-US" altLang="zh-CN" sz="2400" dirty="0">
                <a:latin typeface="+mn-ea"/>
              </a:rPr>
              <a:t>0</a:t>
            </a:r>
            <a:r>
              <a:rPr lang="zh-CN" altLang="zh-CN" sz="2400" dirty="0">
                <a:latin typeface="+mn-ea"/>
              </a:rPr>
              <a:t>至</a:t>
            </a:r>
            <a:r>
              <a:rPr lang="en-US" altLang="zh-CN" sz="2400" dirty="0">
                <a:latin typeface="+mn-ea"/>
              </a:rPr>
              <a:t>1</a:t>
            </a:r>
            <a:r>
              <a:rPr lang="zh-CN" altLang="zh-CN" sz="2400" dirty="0">
                <a:latin typeface="+mn-ea"/>
              </a:rPr>
              <a:t>之间的数值来表示，可以用一个列表来存储这样的信息：</a:t>
            </a:r>
          </a:p>
          <a:p>
            <a:pPr>
              <a:lnSpc>
                <a:spcPct val="150000"/>
              </a:lnSpc>
            </a:pPr>
            <a:r>
              <a:rPr lang="en-US" altLang="zh-CN" sz="2400" dirty="0" err="1">
                <a:latin typeface="Consolas" panose="020B0609020204030204" pitchFamily="49" charset="0"/>
              </a:rPr>
              <a:t>lst</a:t>
            </a:r>
            <a:r>
              <a:rPr lang="en-US" altLang="zh-CN" sz="2400" dirty="0">
                <a:latin typeface="Consolas" panose="020B0609020204030204" pitchFamily="49" charset="0"/>
              </a:rPr>
              <a:t>=[['</a:t>
            </a:r>
            <a:r>
              <a:rPr lang="zh-CN" altLang="zh-CN" sz="2400" dirty="0">
                <a:latin typeface="Consolas" panose="020B0609020204030204" pitchFamily="49" charset="0"/>
              </a:rPr>
              <a:t>小花</a:t>
            </a:r>
            <a:r>
              <a:rPr lang="en-US" altLang="zh-CN" sz="2400" dirty="0">
                <a:latin typeface="Consolas" panose="020B0609020204030204" pitchFamily="49" charset="0"/>
              </a:rPr>
              <a:t>','</a:t>
            </a:r>
            <a:r>
              <a:rPr lang="zh-CN" altLang="zh-CN" sz="2400" dirty="0">
                <a:latin typeface="Consolas" panose="020B0609020204030204" pitchFamily="49" charset="0"/>
              </a:rPr>
              <a:t>明明</a:t>
            </a:r>
            <a:r>
              <a:rPr lang="en-US" altLang="zh-CN" sz="2400" dirty="0">
                <a:latin typeface="Consolas" panose="020B0609020204030204" pitchFamily="49" charset="0"/>
              </a:rPr>
              <a:t>',0.8],['</a:t>
            </a:r>
            <a:r>
              <a:rPr lang="zh-CN" altLang="zh-CN" sz="2400" dirty="0">
                <a:latin typeface="Consolas" panose="020B0609020204030204" pitchFamily="49" charset="0"/>
              </a:rPr>
              <a:t>小花</a:t>
            </a:r>
            <a:r>
              <a:rPr lang="en-US" altLang="zh-CN" sz="2400" dirty="0">
                <a:latin typeface="Consolas" panose="020B0609020204030204" pitchFamily="49" charset="0"/>
              </a:rPr>
              <a:t>','</a:t>
            </a:r>
            <a:r>
              <a:rPr lang="zh-CN" altLang="zh-CN" sz="2400" dirty="0">
                <a:latin typeface="Consolas" panose="020B0609020204030204" pitchFamily="49" charset="0"/>
              </a:rPr>
              <a:t>小灰</a:t>
            </a:r>
            <a:r>
              <a:rPr lang="en-US" altLang="zh-CN" sz="2400" dirty="0">
                <a:latin typeface="Consolas" panose="020B0609020204030204" pitchFamily="49" charset="0"/>
              </a:rPr>
              <a:t>',0.8],['</a:t>
            </a:r>
            <a:r>
              <a:rPr lang="zh-CN" altLang="zh-CN" sz="2400" dirty="0">
                <a:latin typeface="Consolas" panose="020B0609020204030204" pitchFamily="49" charset="0"/>
              </a:rPr>
              <a:t>小花</a:t>
            </a:r>
            <a:r>
              <a:rPr lang="en-US" altLang="zh-CN" sz="2400" dirty="0">
                <a:latin typeface="Consolas" panose="020B0609020204030204" pitchFamily="49" charset="0"/>
              </a:rPr>
              <a:t>','</a:t>
            </a:r>
            <a:r>
              <a:rPr lang="zh-CN" altLang="zh-CN" sz="2400" dirty="0">
                <a:latin typeface="Consolas" panose="020B0609020204030204" pitchFamily="49" charset="0"/>
              </a:rPr>
              <a:t>小白</a:t>
            </a:r>
            <a:r>
              <a:rPr lang="en-US" altLang="zh-CN" sz="2400" dirty="0">
                <a:latin typeface="Consolas" panose="020B0609020204030204" pitchFamily="49" charset="0"/>
              </a:rPr>
              <a:t>',0.2],['</a:t>
            </a:r>
            <a:r>
              <a:rPr lang="zh-CN" altLang="zh-CN" sz="2400" dirty="0">
                <a:latin typeface="Consolas" panose="020B0609020204030204" pitchFamily="49" charset="0"/>
              </a:rPr>
              <a:t>小白</a:t>
            </a:r>
            <a:r>
              <a:rPr lang="en-US" altLang="zh-CN" sz="2400" dirty="0">
                <a:latin typeface="Consolas" panose="020B0609020204030204" pitchFamily="49" charset="0"/>
              </a:rPr>
              <a:t>','</a:t>
            </a:r>
            <a:r>
              <a:rPr lang="zh-CN" altLang="zh-CN" sz="2400" dirty="0">
                <a:latin typeface="Consolas" panose="020B0609020204030204" pitchFamily="49" charset="0"/>
              </a:rPr>
              <a:t>小灰</a:t>
            </a:r>
            <a:r>
              <a:rPr lang="en-US" altLang="zh-CN" sz="2400" dirty="0">
                <a:latin typeface="Consolas" panose="020B0609020204030204" pitchFamily="49" charset="0"/>
              </a:rPr>
              <a:t>',0.1],['</a:t>
            </a:r>
            <a:r>
              <a:rPr lang="zh-CN" altLang="zh-CN" sz="2400" dirty="0">
                <a:latin typeface="Consolas" panose="020B0609020204030204" pitchFamily="49" charset="0"/>
              </a:rPr>
              <a:t>小花</a:t>
            </a:r>
            <a:r>
              <a:rPr lang="en-US" altLang="zh-CN" sz="2400" dirty="0">
                <a:latin typeface="Consolas" panose="020B0609020204030204" pitchFamily="49" charset="0"/>
              </a:rPr>
              <a:t>','</a:t>
            </a:r>
            <a:r>
              <a:rPr lang="zh-CN" altLang="zh-CN" sz="2400" dirty="0">
                <a:latin typeface="Consolas" panose="020B0609020204030204" pitchFamily="49" charset="0"/>
              </a:rPr>
              <a:t>大李</a:t>
            </a:r>
            <a:r>
              <a:rPr lang="en-US" altLang="zh-CN" sz="2400" dirty="0">
                <a:latin typeface="Consolas" panose="020B0609020204030204" pitchFamily="49" charset="0"/>
              </a:rPr>
              <a:t>',0.4],['</a:t>
            </a:r>
            <a:r>
              <a:rPr lang="zh-CN" altLang="zh-CN" sz="2400" dirty="0">
                <a:latin typeface="Consolas" panose="020B0609020204030204" pitchFamily="49" charset="0"/>
              </a:rPr>
              <a:t>大李</a:t>
            </a:r>
            <a:r>
              <a:rPr lang="en-US" altLang="zh-CN" sz="2400" dirty="0">
                <a:latin typeface="Consolas" panose="020B0609020204030204" pitchFamily="49" charset="0"/>
              </a:rPr>
              <a:t>','</a:t>
            </a:r>
            <a:r>
              <a:rPr lang="zh-CN" altLang="zh-CN" sz="2400" dirty="0">
                <a:latin typeface="Consolas" panose="020B0609020204030204" pitchFamily="49" charset="0"/>
              </a:rPr>
              <a:t>小灰</a:t>
            </a:r>
            <a:r>
              <a:rPr lang="en-US" altLang="zh-CN" sz="2400" dirty="0">
                <a:latin typeface="Consolas" panose="020B0609020204030204" pitchFamily="49" charset="0"/>
              </a:rPr>
              <a:t>',0.8]] </a:t>
            </a:r>
            <a:endParaRPr lang="zh-CN" altLang="zh-CN" sz="3200" kern="100" dirty="0">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2991776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a:extLst>
              <a:ext uri="{FF2B5EF4-FFF2-40B4-BE49-F238E27FC236}">
                <a16:creationId xmlns:a16="http://schemas.microsoft.com/office/drawing/2014/main" id="{9852CEF3-AF68-464A-8EBB-F8859FB71535}"/>
              </a:ext>
            </a:extLst>
          </p:cNvPr>
          <p:cNvSpPr txBox="1"/>
          <p:nvPr/>
        </p:nvSpPr>
        <p:spPr>
          <a:xfrm>
            <a:off x="3302589" y="2365804"/>
            <a:ext cx="5875326"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中文文本分析相关库</a:t>
            </a:r>
          </a:p>
        </p:txBody>
      </p:sp>
      <p:grpSp>
        <p:nvGrpSpPr>
          <p:cNvPr id="13" name="Group 5">
            <a:extLst>
              <a:ext uri="{FF2B5EF4-FFF2-40B4-BE49-F238E27FC236}">
                <a16:creationId xmlns:a16="http://schemas.microsoft.com/office/drawing/2014/main" id="{D4E457FC-7ABC-46A4-AA05-460516D34D97}"/>
              </a:ext>
            </a:extLst>
          </p:cNvPr>
          <p:cNvGrpSpPr/>
          <p:nvPr/>
        </p:nvGrpSpPr>
        <p:grpSpPr>
          <a:xfrm>
            <a:off x="8825614" y="4241498"/>
            <a:ext cx="2169488" cy="2175406"/>
            <a:chOff x="5292553" y="3355717"/>
            <a:chExt cx="1711365" cy="2494000"/>
          </a:xfrm>
          <a:solidFill>
            <a:schemeClr val="bg1">
              <a:lumMod val="95000"/>
            </a:schemeClr>
          </a:solidFill>
        </p:grpSpPr>
        <p:sp>
          <p:nvSpPr>
            <p:cNvPr id="14" name="Rectangle 5">
              <a:extLst>
                <a:ext uri="{FF2B5EF4-FFF2-40B4-BE49-F238E27FC236}">
                  <a16:creationId xmlns:a16="http://schemas.microsoft.com/office/drawing/2014/main" id="{92665014-DCFC-4389-9C6A-F93E9F8C55BD}"/>
                </a:ext>
              </a:extLst>
            </p:cNvPr>
            <p:cNvSpPr>
              <a:spLocks noChangeArrowheads="1"/>
            </p:cNvSpPr>
            <p:nvPr/>
          </p:nvSpPr>
          <p:spPr bwMode="auto">
            <a:xfrm>
              <a:off x="5292553" y="3573075"/>
              <a:ext cx="992082" cy="190188"/>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5" name="Rectangle 6">
              <a:extLst>
                <a:ext uri="{FF2B5EF4-FFF2-40B4-BE49-F238E27FC236}">
                  <a16:creationId xmlns:a16="http://schemas.microsoft.com/office/drawing/2014/main" id="{EF3EFA7A-78BB-47D6-BE99-3EE9E3B71F0C}"/>
                </a:ext>
              </a:extLst>
            </p:cNvPr>
            <p:cNvSpPr>
              <a:spLocks noChangeArrowheads="1"/>
            </p:cNvSpPr>
            <p:nvPr/>
          </p:nvSpPr>
          <p:spPr bwMode="auto">
            <a:xfrm>
              <a:off x="5402008" y="4624848"/>
              <a:ext cx="804223" cy="2911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6" name="Rectangle 7">
              <a:extLst>
                <a:ext uri="{FF2B5EF4-FFF2-40B4-BE49-F238E27FC236}">
                  <a16:creationId xmlns:a16="http://schemas.microsoft.com/office/drawing/2014/main" id="{058493F4-5F10-4640-8C9D-0CB576F6D109}"/>
                </a:ext>
              </a:extLst>
            </p:cNvPr>
            <p:cNvSpPr>
              <a:spLocks noChangeArrowheads="1"/>
            </p:cNvSpPr>
            <p:nvPr/>
          </p:nvSpPr>
          <p:spPr bwMode="auto">
            <a:xfrm>
              <a:off x="5471873" y="3355717"/>
              <a:ext cx="1124825"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7" name="Rectangle 8">
              <a:extLst>
                <a:ext uri="{FF2B5EF4-FFF2-40B4-BE49-F238E27FC236}">
                  <a16:creationId xmlns:a16="http://schemas.microsoft.com/office/drawing/2014/main" id="{0C69EF19-DB4B-4B37-B32F-74A6E48FE68E}"/>
                </a:ext>
              </a:extLst>
            </p:cNvPr>
            <p:cNvSpPr>
              <a:spLocks noChangeArrowheads="1"/>
            </p:cNvSpPr>
            <p:nvPr/>
          </p:nvSpPr>
          <p:spPr bwMode="auto">
            <a:xfrm>
              <a:off x="5382601" y="3902993"/>
              <a:ext cx="1127154" cy="784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0" name="Rectangle 9">
              <a:extLst>
                <a:ext uri="{FF2B5EF4-FFF2-40B4-BE49-F238E27FC236}">
                  <a16:creationId xmlns:a16="http://schemas.microsoft.com/office/drawing/2014/main" id="{C42AAB68-43AB-415D-A741-A21AA5CC8B16}"/>
                </a:ext>
              </a:extLst>
            </p:cNvPr>
            <p:cNvSpPr>
              <a:spLocks noChangeArrowheads="1"/>
            </p:cNvSpPr>
            <p:nvPr/>
          </p:nvSpPr>
          <p:spPr bwMode="auto">
            <a:xfrm>
              <a:off x="5592196" y="3981397"/>
              <a:ext cx="1004502" cy="114113"/>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2" name="Rectangle 10">
              <a:extLst>
                <a:ext uri="{FF2B5EF4-FFF2-40B4-BE49-F238E27FC236}">
                  <a16:creationId xmlns:a16="http://schemas.microsoft.com/office/drawing/2014/main" id="{2FF85755-A50E-4545-A1DB-E47E58A52127}"/>
                </a:ext>
              </a:extLst>
            </p:cNvPr>
            <p:cNvSpPr>
              <a:spLocks noChangeArrowheads="1"/>
            </p:cNvSpPr>
            <p:nvPr/>
          </p:nvSpPr>
          <p:spPr bwMode="auto">
            <a:xfrm>
              <a:off x="5471873" y="4093379"/>
              <a:ext cx="874864" cy="7374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3" name="Rectangle 11">
              <a:extLst>
                <a:ext uri="{FF2B5EF4-FFF2-40B4-BE49-F238E27FC236}">
                  <a16:creationId xmlns:a16="http://schemas.microsoft.com/office/drawing/2014/main" id="{99E19DCB-AACF-4D06-86E1-5E525529F4CD}"/>
                </a:ext>
              </a:extLst>
            </p:cNvPr>
            <p:cNvSpPr>
              <a:spLocks noChangeArrowheads="1"/>
            </p:cNvSpPr>
            <p:nvPr/>
          </p:nvSpPr>
          <p:spPr bwMode="auto">
            <a:xfrm>
              <a:off x="5592196" y="4166845"/>
              <a:ext cx="1026238"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5" name="Rectangle 12">
              <a:extLst>
                <a:ext uri="{FF2B5EF4-FFF2-40B4-BE49-F238E27FC236}">
                  <a16:creationId xmlns:a16="http://schemas.microsoft.com/office/drawing/2014/main" id="{8DD2322D-625A-4087-B7F3-2B20CA9F949C}"/>
                </a:ext>
              </a:extLst>
            </p:cNvPr>
            <p:cNvSpPr>
              <a:spLocks noChangeArrowheads="1"/>
            </p:cNvSpPr>
            <p:nvPr/>
          </p:nvSpPr>
          <p:spPr bwMode="auto">
            <a:xfrm>
              <a:off x="5570460" y="4915952"/>
              <a:ext cx="902034" cy="52011"/>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7" name="Rectangle 13">
              <a:extLst>
                <a:ext uri="{FF2B5EF4-FFF2-40B4-BE49-F238E27FC236}">
                  <a16:creationId xmlns:a16="http://schemas.microsoft.com/office/drawing/2014/main" id="{2FA9C19B-9DE3-4109-88DD-09A4015E9E59}"/>
                </a:ext>
              </a:extLst>
            </p:cNvPr>
            <p:cNvSpPr>
              <a:spLocks noChangeArrowheads="1"/>
            </p:cNvSpPr>
            <p:nvPr/>
          </p:nvSpPr>
          <p:spPr bwMode="auto">
            <a:xfrm>
              <a:off x="5690783" y="4967962"/>
              <a:ext cx="693215"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8" name="Rectangle 14">
              <a:extLst>
                <a:ext uri="{FF2B5EF4-FFF2-40B4-BE49-F238E27FC236}">
                  <a16:creationId xmlns:a16="http://schemas.microsoft.com/office/drawing/2014/main" id="{E0E32E6A-E28E-48C4-B20A-677FE8EEE9C2}"/>
                </a:ext>
              </a:extLst>
            </p:cNvPr>
            <p:cNvSpPr>
              <a:spLocks noChangeArrowheads="1"/>
            </p:cNvSpPr>
            <p:nvPr/>
          </p:nvSpPr>
          <p:spPr bwMode="auto">
            <a:xfrm>
              <a:off x="5409771" y="5109245"/>
              <a:ext cx="936966" cy="23443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0" name="Rectangle 16">
              <a:extLst>
                <a:ext uri="{FF2B5EF4-FFF2-40B4-BE49-F238E27FC236}">
                  <a16:creationId xmlns:a16="http://schemas.microsoft.com/office/drawing/2014/main" id="{02F916DA-1539-4D39-AA70-3EC92AD56B72}"/>
                </a:ext>
              </a:extLst>
            </p:cNvPr>
            <p:cNvSpPr>
              <a:spLocks noChangeArrowheads="1"/>
            </p:cNvSpPr>
            <p:nvPr/>
          </p:nvSpPr>
          <p:spPr bwMode="auto">
            <a:xfrm>
              <a:off x="5632562" y="5343680"/>
              <a:ext cx="877193" cy="114113"/>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1" name="Rectangle 17">
              <a:extLst>
                <a:ext uri="{FF2B5EF4-FFF2-40B4-BE49-F238E27FC236}">
                  <a16:creationId xmlns:a16="http://schemas.microsoft.com/office/drawing/2014/main" id="{BB3FA358-821C-4D1A-A707-A68DF726EA62}"/>
                </a:ext>
              </a:extLst>
            </p:cNvPr>
            <p:cNvSpPr>
              <a:spLocks noChangeArrowheads="1"/>
            </p:cNvSpPr>
            <p:nvPr/>
          </p:nvSpPr>
          <p:spPr bwMode="auto">
            <a:xfrm>
              <a:off x="5340682" y="5458288"/>
              <a:ext cx="823630" cy="166900"/>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2" name="Rectangle 18">
              <a:extLst>
                <a:ext uri="{FF2B5EF4-FFF2-40B4-BE49-F238E27FC236}">
                  <a16:creationId xmlns:a16="http://schemas.microsoft.com/office/drawing/2014/main" id="{02A6F228-49CC-4714-AAC2-E3F6594C69AC}"/>
                </a:ext>
              </a:extLst>
            </p:cNvPr>
            <p:cNvSpPr>
              <a:spLocks noChangeArrowheads="1"/>
            </p:cNvSpPr>
            <p:nvPr/>
          </p:nvSpPr>
          <p:spPr bwMode="auto">
            <a:xfrm>
              <a:off x="5536304" y="5625188"/>
              <a:ext cx="1110076" cy="22434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3" name="Rectangle 19">
              <a:extLst>
                <a:ext uri="{FF2B5EF4-FFF2-40B4-BE49-F238E27FC236}">
                  <a16:creationId xmlns:a16="http://schemas.microsoft.com/office/drawing/2014/main" id="{BE0167A9-BDDD-4BAB-A716-5F33BC58CA5C}"/>
                </a:ext>
              </a:extLst>
            </p:cNvPr>
            <p:cNvSpPr>
              <a:spLocks noChangeArrowheads="1"/>
            </p:cNvSpPr>
            <p:nvPr/>
          </p:nvSpPr>
          <p:spPr bwMode="auto">
            <a:xfrm>
              <a:off x="6411944" y="3355717"/>
              <a:ext cx="24841"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4" name="Rectangle 20">
              <a:extLst>
                <a:ext uri="{FF2B5EF4-FFF2-40B4-BE49-F238E27FC236}">
                  <a16:creationId xmlns:a16="http://schemas.microsoft.com/office/drawing/2014/main" id="{3C7D64CC-2562-4099-9D5E-6F3D4B2821A5}"/>
                </a:ext>
              </a:extLst>
            </p:cNvPr>
            <p:cNvSpPr>
              <a:spLocks noChangeArrowheads="1"/>
            </p:cNvSpPr>
            <p:nvPr/>
          </p:nvSpPr>
          <p:spPr bwMode="auto">
            <a:xfrm>
              <a:off x="6436785" y="3575404"/>
              <a:ext cx="776" cy="77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5" name="Rectangle 21">
              <a:extLst>
                <a:ext uri="{FF2B5EF4-FFF2-40B4-BE49-F238E27FC236}">
                  <a16:creationId xmlns:a16="http://schemas.microsoft.com/office/drawing/2014/main" id="{94B094DA-4C85-418A-ABB5-A5E9406311C8}"/>
                </a:ext>
              </a:extLst>
            </p:cNvPr>
            <p:cNvSpPr>
              <a:spLocks noChangeArrowheads="1"/>
            </p:cNvSpPr>
            <p:nvPr/>
          </p:nvSpPr>
          <p:spPr bwMode="auto">
            <a:xfrm>
              <a:off x="5592196" y="3355717"/>
              <a:ext cx="40366"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6" name="Rectangle 22">
              <a:extLst>
                <a:ext uri="{FF2B5EF4-FFF2-40B4-BE49-F238E27FC236}">
                  <a16:creationId xmlns:a16="http://schemas.microsoft.com/office/drawing/2014/main" id="{3E399475-D326-404C-93F7-37D0F271F12D}"/>
                </a:ext>
              </a:extLst>
            </p:cNvPr>
            <p:cNvSpPr>
              <a:spLocks noChangeArrowheads="1"/>
            </p:cNvSpPr>
            <p:nvPr/>
          </p:nvSpPr>
          <p:spPr bwMode="auto">
            <a:xfrm>
              <a:off x="6509755" y="4166845"/>
              <a:ext cx="16302"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7" name="Rectangle 23">
              <a:extLst>
                <a:ext uri="{FF2B5EF4-FFF2-40B4-BE49-F238E27FC236}">
                  <a16:creationId xmlns:a16="http://schemas.microsoft.com/office/drawing/2014/main" id="{9A2A5F54-B98F-4337-AC05-ED458A97DC4A}"/>
                </a:ext>
              </a:extLst>
            </p:cNvPr>
            <p:cNvSpPr>
              <a:spLocks noChangeArrowheads="1"/>
            </p:cNvSpPr>
            <p:nvPr/>
          </p:nvSpPr>
          <p:spPr bwMode="auto">
            <a:xfrm>
              <a:off x="5676034" y="4166845"/>
              <a:ext cx="158360"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8" name="Freeform 24">
              <a:extLst>
                <a:ext uri="{FF2B5EF4-FFF2-40B4-BE49-F238E27FC236}">
                  <a16:creationId xmlns:a16="http://schemas.microsoft.com/office/drawing/2014/main" id="{6F4F9818-8003-40F2-AEA8-9F26A0CC72EE}"/>
                </a:ext>
              </a:extLst>
            </p:cNvPr>
            <p:cNvSpPr>
              <a:spLocks/>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dirty="0">
                <a:solidFill>
                  <a:prstClr val="black"/>
                </a:solidFill>
                <a:latin typeface="Calibri"/>
                <a:ea typeface="微软雅黑"/>
              </a:endParaRPr>
            </a:p>
          </p:txBody>
        </p:sp>
        <p:sp>
          <p:nvSpPr>
            <p:cNvPr id="39" name="Freeform 25">
              <a:extLst>
                <a:ext uri="{FF2B5EF4-FFF2-40B4-BE49-F238E27FC236}">
                  <a16:creationId xmlns:a16="http://schemas.microsoft.com/office/drawing/2014/main" id="{9EF0C857-DA9B-4519-85D9-B60F89BD6791}"/>
                </a:ext>
              </a:extLst>
            </p:cNvPr>
            <p:cNvSpPr>
              <a:spLocks/>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0" name="Freeform 26">
              <a:extLst>
                <a:ext uri="{FF2B5EF4-FFF2-40B4-BE49-F238E27FC236}">
                  <a16:creationId xmlns:a16="http://schemas.microsoft.com/office/drawing/2014/main" id="{2E59EB70-1015-4512-AC21-D0F475D034AA}"/>
                </a:ext>
              </a:extLst>
            </p:cNvPr>
            <p:cNvSpPr>
              <a:spLocks/>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1" name="Rectangle 27">
              <a:extLst>
                <a:ext uri="{FF2B5EF4-FFF2-40B4-BE49-F238E27FC236}">
                  <a16:creationId xmlns:a16="http://schemas.microsoft.com/office/drawing/2014/main" id="{BA03F342-0396-4C16-8834-78EF529F5458}"/>
                </a:ext>
              </a:extLst>
            </p:cNvPr>
            <p:cNvSpPr>
              <a:spLocks noChangeArrowheads="1"/>
            </p:cNvSpPr>
            <p:nvPr/>
          </p:nvSpPr>
          <p:spPr bwMode="auto">
            <a:xfrm>
              <a:off x="5306526" y="4421463"/>
              <a:ext cx="817420"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2" name="Rectangle 28">
              <a:extLst>
                <a:ext uri="{FF2B5EF4-FFF2-40B4-BE49-F238E27FC236}">
                  <a16:creationId xmlns:a16="http://schemas.microsoft.com/office/drawing/2014/main" id="{96B6A2F7-A8E4-49C2-AB28-29FE56A077EE}"/>
                </a:ext>
              </a:extLst>
            </p:cNvPr>
            <p:cNvSpPr>
              <a:spLocks noChangeArrowheads="1"/>
            </p:cNvSpPr>
            <p:nvPr/>
          </p:nvSpPr>
          <p:spPr bwMode="auto">
            <a:xfrm>
              <a:off x="5808001" y="4421463"/>
              <a:ext cx="60550"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3" name="Rectangle 29">
              <a:extLst>
                <a:ext uri="{FF2B5EF4-FFF2-40B4-BE49-F238E27FC236}">
                  <a16:creationId xmlns:a16="http://schemas.microsoft.com/office/drawing/2014/main" id="{5B95C07C-C2FD-431C-8EFF-17E7E40AD551}"/>
                </a:ext>
              </a:extLst>
            </p:cNvPr>
            <p:cNvSpPr>
              <a:spLocks noChangeArrowheads="1"/>
            </p:cNvSpPr>
            <p:nvPr/>
          </p:nvSpPr>
          <p:spPr bwMode="auto">
            <a:xfrm>
              <a:off x="5652745" y="4421463"/>
              <a:ext cx="62102"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4" name="Rectangle 30">
              <a:extLst>
                <a:ext uri="{FF2B5EF4-FFF2-40B4-BE49-F238E27FC236}">
                  <a16:creationId xmlns:a16="http://schemas.microsoft.com/office/drawing/2014/main" id="{993E383B-994E-4D7F-B66E-CD16C113757D}"/>
                </a:ext>
              </a:extLst>
            </p:cNvPr>
            <p:cNvSpPr>
              <a:spLocks noChangeArrowheads="1"/>
            </p:cNvSpPr>
            <p:nvPr/>
          </p:nvSpPr>
          <p:spPr bwMode="auto">
            <a:xfrm>
              <a:off x="5738136" y="4624848"/>
              <a:ext cx="126533" cy="2911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5" name="Rectangle 31">
              <a:extLst>
                <a:ext uri="{FF2B5EF4-FFF2-40B4-BE49-F238E27FC236}">
                  <a16:creationId xmlns:a16="http://schemas.microsoft.com/office/drawing/2014/main" id="{60A3D686-1CA8-48B6-89B6-51998533CF87}"/>
                </a:ext>
              </a:extLst>
            </p:cNvPr>
            <p:cNvSpPr>
              <a:spLocks noChangeArrowheads="1"/>
            </p:cNvSpPr>
            <p:nvPr/>
          </p:nvSpPr>
          <p:spPr bwMode="auto">
            <a:xfrm>
              <a:off x="5738136" y="4967962"/>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6" name="Rectangle 32">
              <a:extLst>
                <a:ext uri="{FF2B5EF4-FFF2-40B4-BE49-F238E27FC236}">
                  <a16:creationId xmlns:a16="http://schemas.microsoft.com/office/drawing/2014/main" id="{E8EF4CAD-9253-4658-85B4-A3668DE36013}"/>
                </a:ext>
              </a:extLst>
            </p:cNvPr>
            <p:cNvSpPr>
              <a:spLocks noChangeArrowheads="1"/>
            </p:cNvSpPr>
            <p:nvPr/>
          </p:nvSpPr>
          <p:spPr bwMode="auto">
            <a:xfrm>
              <a:off x="5772292" y="4967962"/>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7" name="Rectangle 33">
              <a:extLst>
                <a:ext uri="{FF2B5EF4-FFF2-40B4-BE49-F238E27FC236}">
                  <a16:creationId xmlns:a16="http://schemas.microsoft.com/office/drawing/2014/main" id="{A52B571C-64C2-4B89-8993-66E8E67928FB}"/>
                </a:ext>
              </a:extLst>
            </p:cNvPr>
            <p:cNvSpPr>
              <a:spLocks noChangeArrowheads="1"/>
            </p:cNvSpPr>
            <p:nvPr/>
          </p:nvSpPr>
          <p:spPr bwMode="auto">
            <a:xfrm>
              <a:off x="6264452" y="4967962"/>
              <a:ext cx="19407"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8" name="Rectangle 34">
              <a:extLst>
                <a:ext uri="{FF2B5EF4-FFF2-40B4-BE49-F238E27FC236}">
                  <a16:creationId xmlns:a16="http://schemas.microsoft.com/office/drawing/2014/main" id="{A8BA74F2-0316-451F-8C70-A26F6D50CC3A}"/>
                </a:ext>
              </a:extLst>
            </p:cNvPr>
            <p:cNvSpPr>
              <a:spLocks noChangeArrowheads="1"/>
            </p:cNvSpPr>
            <p:nvPr/>
          </p:nvSpPr>
          <p:spPr bwMode="auto">
            <a:xfrm>
              <a:off x="6311804" y="4967962"/>
              <a:ext cx="14749"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9" name="Rectangle 35">
              <a:extLst>
                <a:ext uri="{FF2B5EF4-FFF2-40B4-BE49-F238E27FC236}">
                  <a16:creationId xmlns:a16="http://schemas.microsoft.com/office/drawing/2014/main" id="{2156F5CB-A99E-412B-B5FD-7B257B2E2A97}"/>
                </a:ext>
              </a:extLst>
            </p:cNvPr>
            <p:cNvSpPr>
              <a:spLocks noChangeArrowheads="1"/>
            </p:cNvSpPr>
            <p:nvPr/>
          </p:nvSpPr>
          <p:spPr bwMode="auto">
            <a:xfrm>
              <a:off x="5690783" y="3761710"/>
              <a:ext cx="693215"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0" name="Rectangle 36">
              <a:extLst>
                <a:ext uri="{FF2B5EF4-FFF2-40B4-BE49-F238E27FC236}">
                  <a16:creationId xmlns:a16="http://schemas.microsoft.com/office/drawing/2014/main" id="{A79E93FA-6C27-400F-97C4-6522F2C002CF}"/>
                </a:ext>
              </a:extLst>
            </p:cNvPr>
            <p:cNvSpPr>
              <a:spLocks noChangeArrowheads="1"/>
            </p:cNvSpPr>
            <p:nvPr/>
          </p:nvSpPr>
          <p:spPr bwMode="auto">
            <a:xfrm>
              <a:off x="5738136" y="3761710"/>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1" name="Rectangle 37">
              <a:extLst>
                <a:ext uri="{FF2B5EF4-FFF2-40B4-BE49-F238E27FC236}">
                  <a16:creationId xmlns:a16="http://schemas.microsoft.com/office/drawing/2014/main" id="{4E2EB931-9110-4098-9C3B-4B4CD819A29E}"/>
                </a:ext>
              </a:extLst>
            </p:cNvPr>
            <p:cNvSpPr>
              <a:spLocks noChangeArrowheads="1"/>
            </p:cNvSpPr>
            <p:nvPr/>
          </p:nvSpPr>
          <p:spPr bwMode="auto">
            <a:xfrm>
              <a:off x="5772292" y="3761710"/>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2" name="Rectangle 38">
              <a:extLst>
                <a:ext uri="{FF2B5EF4-FFF2-40B4-BE49-F238E27FC236}">
                  <a16:creationId xmlns:a16="http://schemas.microsoft.com/office/drawing/2014/main" id="{DB0A8F99-1214-48CD-BC9B-77D10B917F41}"/>
                </a:ext>
              </a:extLst>
            </p:cNvPr>
            <p:cNvSpPr>
              <a:spLocks noChangeArrowheads="1"/>
            </p:cNvSpPr>
            <p:nvPr/>
          </p:nvSpPr>
          <p:spPr bwMode="auto">
            <a:xfrm>
              <a:off x="6264452" y="3761710"/>
              <a:ext cx="19407"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3" name="Rectangle 39">
              <a:extLst>
                <a:ext uri="{FF2B5EF4-FFF2-40B4-BE49-F238E27FC236}">
                  <a16:creationId xmlns:a16="http://schemas.microsoft.com/office/drawing/2014/main" id="{55AB096E-46FB-4184-B802-A0978E46ACE2}"/>
                </a:ext>
              </a:extLst>
            </p:cNvPr>
            <p:cNvSpPr>
              <a:spLocks noChangeArrowheads="1"/>
            </p:cNvSpPr>
            <p:nvPr/>
          </p:nvSpPr>
          <p:spPr bwMode="auto">
            <a:xfrm>
              <a:off x="6311804" y="3761710"/>
              <a:ext cx="14749"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4" name="Freeform 40">
              <a:extLst>
                <a:ext uri="{FF2B5EF4-FFF2-40B4-BE49-F238E27FC236}">
                  <a16:creationId xmlns:a16="http://schemas.microsoft.com/office/drawing/2014/main" id="{E95E694A-A30E-4932-8CD4-3FB943046FFE}"/>
                </a:ext>
              </a:extLst>
            </p:cNvPr>
            <p:cNvSpPr>
              <a:spLocks/>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5" name="Freeform 41">
              <a:extLst>
                <a:ext uri="{FF2B5EF4-FFF2-40B4-BE49-F238E27FC236}">
                  <a16:creationId xmlns:a16="http://schemas.microsoft.com/office/drawing/2014/main" id="{563BFF38-2F07-42FF-9032-0A2D023B6B41}"/>
                </a:ext>
              </a:extLst>
            </p:cNvPr>
            <p:cNvSpPr>
              <a:spLocks/>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6" name="Freeform 42">
              <a:extLst>
                <a:ext uri="{FF2B5EF4-FFF2-40B4-BE49-F238E27FC236}">
                  <a16:creationId xmlns:a16="http://schemas.microsoft.com/office/drawing/2014/main" id="{0B7847E0-FA80-4A28-B935-5A7817EBE109}"/>
                </a:ext>
              </a:extLst>
            </p:cNvPr>
            <p:cNvSpPr>
              <a:spLocks/>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7" name="Freeform 43">
              <a:extLst>
                <a:ext uri="{FF2B5EF4-FFF2-40B4-BE49-F238E27FC236}">
                  <a16:creationId xmlns:a16="http://schemas.microsoft.com/office/drawing/2014/main" id="{73B4B591-FCC4-4551-B7D1-02D1641ACCAB}"/>
                </a:ext>
              </a:extLst>
            </p:cNvPr>
            <p:cNvSpPr>
              <a:spLocks/>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8" name="Freeform 44">
              <a:extLst>
                <a:ext uri="{FF2B5EF4-FFF2-40B4-BE49-F238E27FC236}">
                  <a16:creationId xmlns:a16="http://schemas.microsoft.com/office/drawing/2014/main" id="{440F120C-E752-4984-AF5B-294A2CBF69AA}"/>
                </a:ext>
              </a:extLst>
            </p:cNvPr>
            <p:cNvSpPr>
              <a:spLocks/>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9" name="Oval 45">
              <a:extLst>
                <a:ext uri="{FF2B5EF4-FFF2-40B4-BE49-F238E27FC236}">
                  <a16:creationId xmlns:a16="http://schemas.microsoft.com/office/drawing/2014/main" id="{4316F2F3-5FF5-4483-9AFA-4804D0CDA2B1}"/>
                </a:ext>
              </a:extLst>
            </p:cNvPr>
            <p:cNvSpPr>
              <a:spLocks noChangeArrowheads="1"/>
            </p:cNvSpPr>
            <p:nvPr/>
          </p:nvSpPr>
          <p:spPr bwMode="auto">
            <a:xfrm>
              <a:off x="6128603" y="3612665"/>
              <a:ext cx="111784" cy="111008"/>
            </a:xfrm>
            <a:prstGeom prst="ellipse">
              <a:avLst/>
            </a:pr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60" name="Oval 46">
              <a:extLst>
                <a:ext uri="{FF2B5EF4-FFF2-40B4-BE49-F238E27FC236}">
                  <a16:creationId xmlns:a16="http://schemas.microsoft.com/office/drawing/2014/main" id="{13112507-81B4-4F17-BE2F-A6D91E43339B}"/>
                </a:ext>
              </a:extLst>
            </p:cNvPr>
            <p:cNvSpPr>
              <a:spLocks noChangeArrowheads="1"/>
            </p:cNvSpPr>
            <p:nvPr/>
          </p:nvSpPr>
          <p:spPr bwMode="auto">
            <a:xfrm>
              <a:off x="5325933" y="3617323"/>
              <a:ext cx="111784" cy="111784"/>
            </a:xfrm>
            <a:prstGeom prst="ellipse">
              <a:avLst/>
            </a:pr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grpSp>
      <p:grpSp>
        <p:nvGrpSpPr>
          <p:cNvPr id="3" name="组合 2">
            <a:extLst>
              <a:ext uri="{FF2B5EF4-FFF2-40B4-BE49-F238E27FC236}">
                <a16:creationId xmlns:a16="http://schemas.microsoft.com/office/drawing/2014/main" id="{C2461B74-A819-4A83-9663-12536D2079CC}"/>
              </a:ext>
            </a:extLst>
          </p:cNvPr>
          <p:cNvGrpSpPr/>
          <p:nvPr/>
        </p:nvGrpSpPr>
        <p:grpSpPr>
          <a:xfrm>
            <a:off x="443983" y="1112313"/>
            <a:ext cx="1936868" cy="1936868"/>
            <a:chOff x="2572456" y="958222"/>
            <a:chExt cx="1936868" cy="1936868"/>
          </a:xfrm>
        </p:grpSpPr>
        <p:grpSp>
          <p:nvGrpSpPr>
            <p:cNvPr id="61" name="组合 60">
              <a:extLst>
                <a:ext uri="{FF2B5EF4-FFF2-40B4-BE49-F238E27FC236}">
                  <a16:creationId xmlns:a16="http://schemas.microsoft.com/office/drawing/2014/main" id="{E101FB23-2A31-47FF-9EB9-CFBD1D4D64F2}"/>
                </a:ext>
              </a:extLst>
            </p:cNvPr>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a:extLst>
                  <a:ext uri="{FF2B5EF4-FFF2-40B4-BE49-F238E27FC236}">
                    <a16:creationId xmlns:a16="http://schemas.microsoft.com/office/drawing/2014/main" id="{FF045C64-65A6-454D-8459-BA881DFB0159}"/>
                  </a:ext>
                </a:extLst>
              </p:cNvPr>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63" name="椭圆 62">
                <a:extLst>
                  <a:ext uri="{FF2B5EF4-FFF2-40B4-BE49-F238E27FC236}">
                    <a16:creationId xmlns:a16="http://schemas.microsoft.com/office/drawing/2014/main" id="{A03140CE-37E4-4604-B76C-9AEBE595F5F9}"/>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grpSp>
        <p:sp>
          <p:nvSpPr>
            <p:cNvPr id="64" name="TextBox 1">
              <a:extLst>
                <a:ext uri="{FF2B5EF4-FFF2-40B4-BE49-F238E27FC236}">
                  <a16:creationId xmlns:a16="http://schemas.microsoft.com/office/drawing/2014/main" id="{F45F1328-8259-42E9-BE98-A45AFDCB6EAE}"/>
                </a:ext>
              </a:extLst>
            </p:cNvPr>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01</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a:extLst>
              <a:ext uri="{FF2B5EF4-FFF2-40B4-BE49-F238E27FC236}">
                <a16:creationId xmlns:a16="http://schemas.microsoft.com/office/drawing/2014/main" id="{C1C2C104-F13A-4AF1-8295-FE73E656BCD1}"/>
              </a:ext>
            </a:extLst>
          </p:cNvPr>
          <p:cNvGrpSpPr/>
          <p:nvPr/>
        </p:nvGrpSpPr>
        <p:grpSpPr>
          <a:xfrm rot="5400000">
            <a:off x="7939470" y="-3214903"/>
            <a:ext cx="942183" cy="7462505"/>
            <a:chOff x="-11273" y="-594773"/>
            <a:chExt cx="719786" cy="7462505"/>
          </a:xfrm>
        </p:grpSpPr>
        <p:sp>
          <p:nvSpPr>
            <p:cNvPr id="66" name="等腰三角形 65">
              <a:extLst>
                <a:ext uri="{FF2B5EF4-FFF2-40B4-BE49-F238E27FC236}">
                  <a16:creationId xmlns:a16="http://schemas.microsoft.com/office/drawing/2014/main" id="{58839FDC-22C4-4CA7-B863-C67559C21699}"/>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a:extLst>
                <a:ext uri="{FF2B5EF4-FFF2-40B4-BE49-F238E27FC236}">
                  <a16:creationId xmlns:a16="http://schemas.microsoft.com/office/drawing/2014/main" id="{A5264352-D114-4656-BC14-E38E3FE58AC7}"/>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a:extLst>
                <a:ext uri="{FF2B5EF4-FFF2-40B4-BE49-F238E27FC236}">
                  <a16:creationId xmlns:a16="http://schemas.microsoft.com/office/drawing/2014/main" id="{D2787C4C-1049-4848-A392-0F96696494DB}"/>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a:extLst>
                <a:ext uri="{FF2B5EF4-FFF2-40B4-BE49-F238E27FC236}">
                  <a16:creationId xmlns:a16="http://schemas.microsoft.com/office/drawing/2014/main" id="{EE61B577-3444-4CAB-92C2-AFFB2FFB8904}"/>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a:extLst>
                <a:ext uri="{FF2B5EF4-FFF2-40B4-BE49-F238E27FC236}">
                  <a16:creationId xmlns:a16="http://schemas.microsoft.com/office/drawing/2014/main" id="{3AEDED66-0861-468F-8D6E-CFA4F090C0E2}"/>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a:extLst>
                <a:ext uri="{FF2B5EF4-FFF2-40B4-BE49-F238E27FC236}">
                  <a16:creationId xmlns:a16="http://schemas.microsoft.com/office/drawing/2014/main" id="{0F6FF0BF-FA43-40F1-9E2D-D32B05AE8788}"/>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a:extLst>
                <a:ext uri="{FF2B5EF4-FFF2-40B4-BE49-F238E27FC236}">
                  <a16:creationId xmlns:a16="http://schemas.microsoft.com/office/drawing/2014/main" id="{4CF11EF2-5B94-45E8-842B-40755A182437}"/>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a:extLst>
                <a:ext uri="{FF2B5EF4-FFF2-40B4-BE49-F238E27FC236}">
                  <a16:creationId xmlns:a16="http://schemas.microsoft.com/office/drawing/2014/main" id="{2399D565-C0DA-4F00-B731-140755CC1CD7}"/>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a:extLst>
                <a:ext uri="{FF2B5EF4-FFF2-40B4-BE49-F238E27FC236}">
                  <a16:creationId xmlns:a16="http://schemas.microsoft.com/office/drawing/2014/main" id="{101F5175-7DA4-411A-B158-0E4A24C9421D}"/>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344769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44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D1604AED-1FA5-402E-AFFB-C707D57AF7DD}"/>
              </a:ext>
            </a:extLst>
          </p:cNvPr>
          <p:cNvPicPr>
            <a:picLocks noChangeAspect="1"/>
          </p:cNvPicPr>
          <p:nvPr/>
        </p:nvPicPr>
        <p:blipFill>
          <a:blip r:embed="rId3"/>
          <a:stretch>
            <a:fillRect/>
          </a:stretch>
        </p:blipFill>
        <p:spPr>
          <a:xfrm>
            <a:off x="699052" y="846606"/>
            <a:ext cx="10793896" cy="6011394"/>
          </a:xfrm>
          <a:prstGeom prst="rect">
            <a:avLst/>
          </a:prstGeom>
        </p:spPr>
        <p:style>
          <a:lnRef idx="1">
            <a:schemeClr val="dk1"/>
          </a:lnRef>
          <a:fillRef idx="2">
            <a:schemeClr val="dk1"/>
          </a:fillRef>
          <a:effectRef idx="1">
            <a:schemeClr val="dk1"/>
          </a:effectRef>
          <a:fontRef idx="minor">
            <a:schemeClr val="dk1"/>
          </a:fontRef>
        </p:style>
      </p:pic>
      <p:sp>
        <p:nvSpPr>
          <p:cNvPr id="8" name="矩形 7">
            <a:extLst>
              <a:ext uri="{FF2B5EF4-FFF2-40B4-BE49-F238E27FC236}">
                <a16:creationId xmlns:a16="http://schemas.microsoft.com/office/drawing/2014/main" id="{66EF9059-8F72-46AF-85F3-4585D0101208}"/>
              </a:ext>
            </a:extLst>
          </p:cNvPr>
          <p:cNvSpPr/>
          <p:nvPr/>
        </p:nvSpPr>
        <p:spPr>
          <a:xfrm>
            <a:off x="674376" y="2842591"/>
            <a:ext cx="10828510" cy="4015409"/>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12A55F1-42D3-4653-AB78-5798249BCF71}"/>
              </a:ext>
            </a:extLst>
          </p:cNvPr>
          <p:cNvSpPr/>
          <p:nvPr/>
        </p:nvSpPr>
        <p:spPr>
          <a:xfrm>
            <a:off x="4562060" y="3101008"/>
            <a:ext cx="7086600" cy="1033669"/>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zh-CN" altLang="en-US" sz="2400" dirty="0">
                <a:latin typeface="+mn-ea"/>
              </a:rPr>
              <a:t>导入相关库，生成列表</a:t>
            </a:r>
            <a:r>
              <a:rPr lang="en-US" altLang="zh-CN" sz="2400" dirty="0" err="1">
                <a:latin typeface="+mn-ea"/>
              </a:rPr>
              <a:t>lst</a:t>
            </a:r>
            <a:r>
              <a:rPr lang="zh-CN" altLang="en-US" sz="2400" dirty="0">
                <a:latin typeface="+mn-ea"/>
              </a:rPr>
              <a:t>保存数据，生成空白图</a:t>
            </a:r>
          </a:p>
        </p:txBody>
      </p:sp>
      <p:sp>
        <p:nvSpPr>
          <p:cNvPr id="6" name="矩形 5">
            <a:extLst>
              <a:ext uri="{FF2B5EF4-FFF2-40B4-BE49-F238E27FC236}">
                <a16:creationId xmlns:a16="http://schemas.microsoft.com/office/drawing/2014/main" id="{7035E690-4F78-4A08-A47E-8CF56A30AF57}"/>
              </a:ext>
            </a:extLst>
          </p:cNvPr>
          <p:cNvSpPr/>
          <p:nvPr/>
        </p:nvSpPr>
        <p:spPr>
          <a:xfrm>
            <a:off x="543340" y="707504"/>
            <a:ext cx="11105322" cy="2135087"/>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extLst>
      <p:ext uri="{BB962C8B-B14F-4D97-AF65-F5344CB8AC3E}">
        <p14:creationId xmlns:p14="http://schemas.microsoft.com/office/powerpoint/2010/main" val="815839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D1604AED-1FA5-402E-AFFB-C707D57AF7DD}"/>
              </a:ext>
            </a:extLst>
          </p:cNvPr>
          <p:cNvPicPr>
            <a:picLocks noChangeAspect="1"/>
          </p:cNvPicPr>
          <p:nvPr/>
        </p:nvPicPr>
        <p:blipFill>
          <a:blip r:embed="rId3"/>
          <a:stretch>
            <a:fillRect/>
          </a:stretch>
        </p:blipFill>
        <p:spPr>
          <a:xfrm>
            <a:off x="699052" y="846606"/>
            <a:ext cx="10793896" cy="6011394"/>
          </a:xfrm>
          <a:prstGeom prst="rect">
            <a:avLst/>
          </a:prstGeom>
        </p:spPr>
        <p:style>
          <a:lnRef idx="1">
            <a:schemeClr val="dk1"/>
          </a:lnRef>
          <a:fillRef idx="2">
            <a:schemeClr val="dk1"/>
          </a:fillRef>
          <a:effectRef idx="1">
            <a:schemeClr val="dk1"/>
          </a:effectRef>
          <a:fontRef idx="minor">
            <a:schemeClr val="dk1"/>
          </a:fontRef>
        </p:style>
      </p:pic>
      <p:sp>
        <p:nvSpPr>
          <p:cNvPr id="10" name="矩形 9">
            <a:extLst>
              <a:ext uri="{FF2B5EF4-FFF2-40B4-BE49-F238E27FC236}">
                <a16:creationId xmlns:a16="http://schemas.microsoft.com/office/drawing/2014/main" id="{94EA4F07-9AE8-446B-A9A9-5798C65F3A24}"/>
              </a:ext>
            </a:extLst>
          </p:cNvPr>
          <p:cNvSpPr/>
          <p:nvPr/>
        </p:nvSpPr>
        <p:spPr>
          <a:xfrm>
            <a:off x="674376" y="3518453"/>
            <a:ext cx="10828510" cy="3339548"/>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7035E690-4F78-4A08-A47E-8CF56A30AF57}"/>
              </a:ext>
            </a:extLst>
          </p:cNvPr>
          <p:cNvSpPr/>
          <p:nvPr/>
        </p:nvSpPr>
        <p:spPr>
          <a:xfrm>
            <a:off x="530360" y="2784759"/>
            <a:ext cx="11105322" cy="733693"/>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12A55F1-42D3-4653-AB78-5798249BCF71}"/>
              </a:ext>
            </a:extLst>
          </p:cNvPr>
          <p:cNvSpPr/>
          <p:nvPr/>
        </p:nvSpPr>
        <p:spPr>
          <a:xfrm>
            <a:off x="4549082" y="3727172"/>
            <a:ext cx="7086600" cy="1033669"/>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zh-CN" altLang="zh-CN" sz="2400" dirty="0"/>
              <a:t>向图中添加边</a:t>
            </a:r>
            <a:r>
              <a:rPr lang="zh-CN" altLang="en-US" sz="2400" dirty="0"/>
              <a:t>，</a:t>
            </a:r>
            <a:r>
              <a:rPr lang="zh-CN" altLang="zh-CN" sz="2400" dirty="0"/>
              <a:t>读入每条边的节点和权重</a:t>
            </a:r>
            <a:endParaRPr lang="zh-CN" altLang="en-US" sz="3200" dirty="0">
              <a:latin typeface="+mn-ea"/>
            </a:endParaRPr>
          </a:p>
        </p:txBody>
      </p:sp>
    </p:spTree>
    <p:extLst>
      <p:ext uri="{BB962C8B-B14F-4D97-AF65-F5344CB8AC3E}">
        <p14:creationId xmlns:p14="http://schemas.microsoft.com/office/powerpoint/2010/main" val="3674209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D1604AED-1FA5-402E-AFFB-C707D57AF7DD}"/>
              </a:ext>
            </a:extLst>
          </p:cNvPr>
          <p:cNvPicPr>
            <a:picLocks noChangeAspect="1"/>
          </p:cNvPicPr>
          <p:nvPr/>
        </p:nvPicPr>
        <p:blipFill>
          <a:blip r:embed="rId3"/>
          <a:stretch>
            <a:fillRect/>
          </a:stretch>
        </p:blipFill>
        <p:spPr>
          <a:xfrm>
            <a:off x="699052" y="846606"/>
            <a:ext cx="10793896" cy="6011394"/>
          </a:xfrm>
          <a:prstGeom prst="rect">
            <a:avLst/>
          </a:prstGeom>
        </p:spPr>
        <p:style>
          <a:lnRef idx="1">
            <a:schemeClr val="dk1"/>
          </a:lnRef>
          <a:fillRef idx="2">
            <a:schemeClr val="dk1"/>
          </a:fillRef>
          <a:effectRef idx="1">
            <a:schemeClr val="dk1"/>
          </a:effectRef>
          <a:fontRef idx="minor">
            <a:schemeClr val="dk1"/>
          </a:fontRef>
        </p:style>
      </p:pic>
      <p:sp>
        <p:nvSpPr>
          <p:cNvPr id="10" name="矩形 9">
            <a:extLst>
              <a:ext uri="{FF2B5EF4-FFF2-40B4-BE49-F238E27FC236}">
                <a16:creationId xmlns:a16="http://schemas.microsoft.com/office/drawing/2014/main" id="{3B21ACAC-E632-4538-9501-38DD7AD09914}"/>
              </a:ext>
            </a:extLst>
          </p:cNvPr>
          <p:cNvSpPr/>
          <p:nvPr/>
        </p:nvSpPr>
        <p:spPr>
          <a:xfrm>
            <a:off x="674376" y="4154556"/>
            <a:ext cx="10828510" cy="2703444"/>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7035E690-4F78-4A08-A47E-8CF56A30AF57}"/>
              </a:ext>
            </a:extLst>
          </p:cNvPr>
          <p:cNvSpPr/>
          <p:nvPr/>
        </p:nvSpPr>
        <p:spPr>
          <a:xfrm>
            <a:off x="530360" y="3420863"/>
            <a:ext cx="11105322" cy="733693"/>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12A55F1-42D3-4653-AB78-5798249BCF71}"/>
              </a:ext>
            </a:extLst>
          </p:cNvPr>
          <p:cNvSpPr/>
          <p:nvPr/>
        </p:nvSpPr>
        <p:spPr>
          <a:xfrm>
            <a:off x="2938943" y="4383156"/>
            <a:ext cx="8683760" cy="1252329"/>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zh-CN" altLang="en-US" sz="2400" dirty="0">
                <a:latin typeface="+mn-ea"/>
              </a:rPr>
              <a:t>对边进行分类：</a:t>
            </a:r>
            <a:r>
              <a:rPr lang="zh-CN" altLang="zh-CN" sz="2400" dirty="0">
                <a:latin typeface="+mn-ea"/>
              </a:rPr>
              <a:t>将权重大于</a:t>
            </a:r>
            <a:r>
              <a:rPr lang="en-US" altLang="zh-CN" sz="2400" dirty="0">
                <a:latin typeface="+mn-ea"/>
              </a:rPr>
              <a:t>0.5</a:t>
            </a:r>
            <a:r>
              <a:rPr lang="zh-CN" altLang="zh-CN" sz="2400" dirty="0">
                <a:latin typeface="+mn-ea"/>
              </a:rPr>
              <a:t>的边添加到</a:t>
            </a:r>
            <a:r>
              <a:rPr lang="en-US" altLang="zh-CN" sz="2400" dirty="0" err="1">
                <a:latin typeface="+mn-ea"/>
              </a:rPr>
              <a:t>elarge</a:t>
            </a:r>
            <a:r>
              <a:rPr lang="zh-CN" altLang="zh-CN" sz="2400" dirty="0">
                <a:latin typeface="+mn-ea"/>
              </a:rPr>
              <a:t>列表中</a:t>
            </a:r>
            <a:r>
              <a:rPr lang="zh-CN" altLang="en-US" sz="2400" dirty="0">
                <a:latin typeface="+mn-ea"/>
              </a:rPr>
              <a:t>，</a:t>
            </a:r>
            <a:r>
              <a:rPr lang="zh-CN" altLang="zh-CN" sz="2400" dirty="0">
                <a:latin typeface="+mn-ea"/>
              </a:rPr>
              <a:t>权重小于等于</a:t>
            </a:r>
            <a:r>
              <a:rPr lang="en-US" altLang="zh-CN" sz="2400" dirty="0">
                <a:latin typeface="+mn-ea"/>
              </a:rPr>
              <a:t>0.5</a:t>
            </a:r>
            <a:r>
              <a:rPr lang="zh-CN" altLang="zh-CN" sz="2400" dirty="0">
                <a:latin typeface="+mn-ea"/>
              </a:rPr>
              <a:t>的边添加到</a:t>
            </a:r>
            <a:r>
              <a:rPr lang="en-US" altLang="zh-CN" sz="2400" dirty="0" err="1">
                <a:latin typeface="+mn-ea"/>
              </a:rPr>
              <a:t>esmall</a:t>
            </a:r>
            <a:r>
              <a:rPr lang="zh-CN" altLang="zh-CN" sz="2400" dirty="0">
                <a:latin typeface="+mn-ea"/>
              </a:rPr>
              <a:t>列表中</a:t>
            </a:r>
            <a:endParaRPr lang="zh-CN" altLang="en-US" sz="2400" dirty="0">
              <a:latin typeface="+mn-ea"/>
            </a:endParaRPr>
          </a:p>
        </p:txBody>
      </p:sp>
    </p:spTree>
    <p:extLst>
      <p:ext uri="{BB962C8B-B14F-4D97-AF65-F5344CB8AC3E}">
        <p14:creationId xmlns:p14="http://schemas.microsoft.com/office/powerpoint/2010/main" val="4234502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D1604AED-1FA5-402E-AFFB-C707D57AF7DD}"/>
              </a:ext>
            </a:extLst>
          </p:cNvPr>
          <p:cNvPicPr>
            <a:picLocks noChangeAspect="1"/>
          </p:cNvPicPr>
          <p:nvPr/>
        </p:nvPicPr>
        <p:blipFill>
          <a:blip r:embed="rId3"/>
          <a:stretch>
            <a:fillRect/>
          </a:stretch>
        </p:blipFill>
        <p:spPr>
          <a:xfrm>
            <a:off x="699052" y="846606"/>
            <a:ext cx="10793896" cy="6011394"/>
          </a:xfrm>
          <a:prstGeom prst="rect">
            <a:avLst/>
          </a:prstGeom>
        </p:spPr>
        <p:style>
          <a:lnRef idx="1">
            <a:schemeClr val="dk1"/>
          </a:lnRef>
          <a:fillRef idx="2">
            <a:schemeClr val="dk1"/>
          </a:fillRef>
          <a:effectRef idx="1">
            <a:schemeClr val="dk1"/>
          </a:effectRef>
          <a:fontRef idx="minor">
            <a:schemeClr val="dk1"/>
          </a:fontRef>
        </p:style>
      </p:pic>
      <p:sp>
        <p:nvSpPr>
          <p:cNvPr id="6" name="矩形 5">
            <a:extLst>
              <a:ext uri="{FF2B5EF4-FFF2-40B4-BE49-F238E27FC236}">
                <a16:creationId xmlns:a16="http://schemas.microsoft.com/office/drawing/2014/main" id="{7035E690-4F78-4A08-A47E-8CF56A30AF57}"/>
              </a:ext>
            </a:extLst>
          </p:cNvPr>
          <p:cNvSpPr/>
          <p:nvPr/>
        </p:nvSpPr>
        <p:spPr>
          <a:xfrm>
            <a:off x="530360" y="4116602"/>
            <a:ext cx="11105322" cy="2661885"/>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12A55F1-42D3-4653-AB78-5798249BCF71}"/>
              </a:ext>
            </a:extLst>
          </p:cNvPr>
          <p:cNvSpPr/>
          <p:nvPr/>
        </p:nvSpPr>
        <p:spPr>
          <a:xfrm>
            <a:off x="5883965" y="1905262"/>
            <a:ext cx="4330421" cy="1947041"/>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zh-CN" altLang="en-US" sz="2400" dirty="0">
                <a:latin typeface="+mn-ea"/>
              </a:rPr>
              <a:t>设置结点样式</a:t>
            </a:r>
            <a:endParaRPr lang="en-US" altLang="zh-CN" sz="2400" dirty="0">
              <a:latin typeface="+mn-ea"/>
            </a:endParaRPr>
          </a:p>
          <a:p>
            <a:pPr>
              <a:lnSpc>
                <a:spcPct val="150000"/>
              </a:lnSpc>
            </a:pPr>
            <a:r>
              <a:rPr lang="zh-CN" altLang="en-US" sz="2400" dirty="0">
                <a:latin typeface="+mn-ea"/>
              </a:rPr>
              <a:t>对权重不同的边分别设置样式</a:t>
            </a:r>
            <a:endParaRPr lang="en-US" altLang="zh-CN" sz="2400" dirty="0">
              <a:latin typeface="+mn-ea"/>
            </a:endParaRPr>
          </a:p>
          <a:p>
            <a:pPr>
              <a:lnSpc>
                <a:spcPct val="150000"/>
              </a:lnSpc>
            </a:pPr>
            <a:r>
              <a:rPr lang="zh-CN" altLang="en-US" sz="2400" dirty="0">
                <a:latin typeface="+mn-ea"/>
              </a:rPr>
              <a:t>设置图的标签，标题样式</a:t>
            </a:r>
          </a:p>
        </p:txBody>
      </p:sp>
    </p:spTree>
    <p:extLst>
      <p:ext uri="{BB962C8B-B14F-4D97-AF65-F5344CB8AC3E}">
        <p14:creationId xmlns:p14="http://schemas.microsoft.com/office/powerpoint/2010/main" val="1721808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D1604AED-1FA5-402E-AFFB-C707D57AF7DD}"/>
              </a:ext>
            </a:extLst>
          </p:cNvPr>
          <p:cNvPicPr>
            <a:picLocks noChangeAspect="1"/>
          </p:cNvPicPr>
          <p:nvPr/>
        </p:nvPicPr>
        <p:blipFill>
          <a:blip r:embed="rId3"/>
          <a:stretch>
            <a:fillRect/>
          </a:stretch>
        </p:blipFill>
        <p:spPr>
          <a:xfrm>
            <a:off x="699052" y="846606"/>
            <a:ext cx="10793896" cy="6011394"/>
          </a:xfrm>
          <a:prstGeom prst="rect">
            <a:avLst/>
          </a:prstGeom>
        </p:spPr>
        <p:style>
          <a:lnRef idx="1">
            <a:schemeClr val="dk1"/>
          </a:lnRef>
          <a:fillRef idx="2">
            <a:schemeClr val="dk1"/>
          </a:fillRef>
          <a:effectRef idx="1">
            <a:schemeClr val="dk1"/>
          </a:effectRef>
          <a:fontRef idx="minor">
            <a:schemeClr val="dk1"/>
          </a:fontRef>
        </p:style>
      </p:pic>
      <p:sp>
        <p:nvSpPr>
          <p:cNvPr id="10" name="矩形 9">
            <a:extLst>
              <a:ext uri="{FF2B5EF4-FFF2-40B4-BE49-F238E27FC236}">
                <a16:creationId xmlns:a16="http://schemas.microsoft.com/office/drawing/2014/main" id="{3B21ACAC-E632-4538-9501-38DD7AD09914}"/>
              </a:ext>
            </a:extLst>
          </p:cNvPr>
          <p:cNvSpPr/>
          <p:nvPr/>
        </p:nvSpPr>
        <p:spPr>
          <a:xfrm>
            <a:off x="674376" y="846605"/>
            <a:ext cx="10828510" cy="6011395"/>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7902B492-EFB2-492D-A66B-91059129A581}"/>
              </a:ext>
            </a:extLst>
          </p:cNvPr>
          <p:cNvPicPr/>
          <p:nvPr/>
        </p:nvPicPr>
        <p:blipFill>
          <a:blip r:embed="rId4"/>
          <a:stretch>
            <a:fillRect/>
          </a:stretch>
        </p:blipFill>
        <p:spPr>
          <a:xfrm>
            <a:off x="2295939" y="993912"/>
            <a:ext cx="7116417" cy="561824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32819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a:extLst>
              <a:ext uri="{FF2B5EF4-FFF2-40B4-BE49-F238E27FC236}">
                <a16:creationId xmlns:a16="http://schemas.microsoft.com/office/drawing/2014/main" id="{9852CEF3-AF68-464A-8EBB-F8859FB71535}"/>
              </a:ext>
            </a:extLst>
          </p:cNvPr>
          <p:cNvSpPr txBox="1"/>
          <p:nvPr/>
        </p:nvSpPr>
        <p:spPr>
          <a:xfrm>
            <a:off x="2824835" y="2293767"/>
            <a:ext cx="8186857" cy="830997"/>
          </a:xfrm>
          <a:prstGeom prst="rect">
            <a:avLst/>
          </a:prstGeom>
          <a:noFill/>
        </p:spPr>
        <p:txBody>
          <a:bodyPr wrap="none" rtlCol="0">
            <a:spAutoFit/>
          </a:bodyPr>
          <a:lstStyle/>
          <a:p>
            <a:r>
              <a:rPr lang="zh-CN" altLang="zh-CN"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中文文本分析实例《红楼梦》</a:t>
            </a:r>
            <a:endPar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nvGrpSpPr>
          <p:cNvPr id="13" name="Group 5">
            <a:extLst>
              <a:ext uri="{FF2B5EF4-FFF2-40B4-BE49-F238E27FC236}">
                <a16:creationId xmlns:a16="http://schemas.microsoft.com/office/drawing/2014/main" id="{D4E457FC-7ABC-46A4-AA05-460516D34D97}"/>
              </a:ext>
            </a:extLst>
          </p:cNvPr>
          <p:cNvGrpSpPr/>
          <p:nvPr/>
        </p:nvGrpSpPr>
        <p:grpSpPr>
          <a:xfrm>
            <a:off x="8825614" y="4241498"/>
            <a:ext cx="2169488" cy="2175406"/>
            <a:chOff x="5292553" y="3355717"/>
            <a:chExt cx="1711365" cy="2494000"/>
          </a:xfrm>
          <a:solidFill>
            <a:schemeClr val="bg1">
              <a:lumMod val="95000"/>
            </a:schemeClr>
          </a:solidFill>
        </p:grpSpPr>
        <p:sp>
          <p:nvSpPr>
            <p:cNvPr id="14" name="Rectangle 5">
              <a:extLst>
                <a:ext uri="{FF2B5EF4-FFF2-40B4-BE49-F238E27FC236}">
                  <a16:creationId xmlns:a16="http://schemas.microsoft.com/office/drawing/2014/main" id="{92665014-DCFC-4389-9C6A-F93E9F8C55BD}"/>
                </a:ext>
              </a:extLst>
            </p:cNvPr>
            <p:cNvSpPr>
              <a:spLocks noChangeArrowheads="1"/>
            </p:cNvSpPr>
            <p:nvPr/>
          </p:nvSpPr>
          <p:spPr bwMode="auto">
            <a:xfrm>
              <a:off x="5292553" y="3573075"/>
              <a:ext cx="992082" cy="190188"/>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5" name="Rectangle 6">
              <a:extLst>
                <a:ext uri="{FF2B5EF4-FFF2-40B4-BE49-F238E27FC236}">
                  <a16:creationId xmlns:a16="http://schemas.microsoft.com/office/drawing/2014/main" id="{EF3EFA7A-78BB-47D6-BE99-3EE9E3B71F0C}"/>
                </a:ext>
              </a:extLst>
            </p:cNvPr>
            <p:cNvSpPr>
              <a:spLocks noChangeArrowheads="1"/>
            </p:cNvSpPr>
            <p:nvPr/>
          </p:nvSpPr>
          <p:spPr bwMode="auto">
            <a:xfrm>
              <a:off x="5402008" y="4624848"/>
              <a:ext cx="804223" cy="2911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6" name="Rectangle 7">
              <a:extLst>
                <a:ext uri="{FF2B5EF4-FFF2-40B4-BE49-F238E27FC236}">
                  <a16:creationId xmlns:a16="http://schemas.microsoft.com/office/drawing/2014/main" id="{058493F4-5F10-4640-8C9D-0CB576F6D109}"/>
                </a:ext>
              </a:extLst>
            </p:cNvPr>
            <p:cNvSpPr>
              <a:spLocks noChangeArrowheads="1"/>
            </p:cNvSpPr>
            <p:nvPr/>
          </p:nvSpPr>
          <p:spPr bwMode="auto">
            <a:xfrm>
              <a:off x="5471873" y="3355717"/>
              <a:ext cx="1124825"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7" name="Rectangle 8">
              <a:extLst>
                <a:ext uri="{FF2B5EF4-FFF2-40B4-BE49-F238E27FC236}">
                  <a16:creationId xmlns:a16="http://schemas.microsoft.com/office/drawing/2014/main" id="{0C69EF19-DB4B-4B37-B32F-74A6E48FE68E}"/>
                </a:ext>
              </a:extLst>
            </p:cNvPr>
            <p:cNvSpPr>
              <a:spLocks noChangeArrowheads="1"/>
            </p:cNvSpPr>
            <p:nvPr/>
          </p:nvSpPr>
          <p:spPr bwMode="auto">
            <a:xfrm>
              <a:off x="5382601" y="3902993"/>
              <a:ext cx="1127154" cy="784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0" name="Rectangle 9">
              <a:extLst>
                <a:ext uri="{FF2B5EF4-FFF2-40B4-BE49-F238E27FC236}">
                  <a16:creationId xmlns:a16="http://schemas.microsoft.com/office/drawing/2014/main" id="{C42AAB68-43AB-415D-A741-A21AA5CC8B16}"/>
                </a:ext>
              </a:extLst>
            </p:cNvPr>
            <p:cNvSpPr>
              <a:spLocks noChangeArrowheads="1"/>
            </p:cNvSpPr>
            <p:nvPr/>
          </p:nvSpPr>
          <p:spPr bwMode="auto">
            <a:xfrm>
              <a:off x="5592196" y="3981397"/>
              <a:ext cx="1004502" cy="114113"/>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2" name="Rectangle 10">
              <a:extLst>
                <a:ext uri="{FF2B5EF4-FFF2-40B4-BE49-F238E27FC236}">
                  <a16:creationId xmlns:a16="http://schemas.microsoft.com/office/drawing/2014/main" id="{2FF85755-A50E-4545-A1DB-E47E58A52127}"/>
                </a:ext>
              </a:extLst>
            </p:cNvPr>
            <p:cNvSpPr>
              <a:spLocks noChangeArrowheads="1"/>
            </p:cNvSpPr>
            <p:nvPr/>
          </p:nvSpPr>
          <p:spPr bwMode="auto">
            <a:xfrm>
              <a:off x="5471873" y="4093379"/>
              <a:ext cx="874864" cy="7374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3" name="Rectangle 11">
              <a:extLst>
                <a:ext uri="{FF2B5EF4-FFF2-40B4-BE49-F238E27FC236}">
                  <a16:creationId xmlns:a16="http://schemas.microsoft.com/office/drawing/2014/main" id="{99E19DCB-AACF-4D06-86E1-5E525529F4CD}"/>
                </a:ext>
              </a:extLst>
            </p:cNvPr>
            <p:cNvSpPr>
              <a:spLocks noChangeArrowheads="1"/>
            </p:cNvSpPr>
            <p:nvPr/>
          </p:nvSpPr>
          <p:spPr bwMode="auto">
            <a:xfrm>
              <a:off x="5592196" y="4166845"/>
              <a:ext cx="1026238"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5" name="Rectangle 12">
              <a:extLst>
                <a:ext uri="{FF2B5EF4-FFF2-40B4-BE49-F238E27FC236}">
                  <a16:creationId xmlns:a16="http://schemas.microsoft.com/office/drawing/2014/main" id="{8DD2322D-625A-4087-B7F3-2B20CA9F949C}"/>
                </a:ext>
              </a:extLst>
            </p:cNvPr>
            <p:cNvSpPr>
              <a:spLocks noChangeArrowheads="1"/>
            </p:cNvSpPr>
            <p:nvPr/>
          </p:nvSpPr>
          <p:spPr bwMode="auto">
            <a:xfrm>
              <a:off x="5570460" y="4915952"/>
              <a:ext cx="902034" cy="52011"/>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7" name="Rectangle 13">
              <a:extLst>
                <a:ext uri="{FF2B5EF4-FFF2-40B4-BE49-F238E27FC236}">
                  <a16:creationId xmlns:a16="http://schemas.microsoft.com/office/drawing/2014/main" id="{2FA9C19B-9DE3-4109-88DD-09A4015E9E59}"/>
                </a:ext>
              </a:extLst>
            </p:cNvPr>
            <p:cNvSpPr>
              <a:spLocks noChangeArrowheads="1"/>
            </p:cNvSpPr>
            <p:nvPr/>
          </p:nvSpPr>
          <p:spPr bwMode="auto">
            <a:xfrm>
              <a:off x="5690783" y="4967962"/>
              <a:ext cx="693215"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8" name="Rectangle 14">
              <a:extLst>
                <a:ext uri="{FF2B5EF4-FFF2-40B4-BE49-F238E27FC236}">
                  <a16:creationId xmlns:a16="http://schemas.microsoft.com/office/drawing/2014/main" id="{E0E32E6A-E28E-48C4-B20A-677FE8EEE9C2}"/>
                </a:ext>
              </a:extLst>
            </p:cNvPr>
            <p:cNvSpPr>
              <a:spLocks noChangeArrowheads="1"/>
            </p:cNvSpPr>
            <p:nvPr/>
          </p:nvSpPr>
          <p:spPr bwMode="auto">
            <a:xfrm>
              <a:off x="5409771" y="5109245"/>
              <a:ext cx="936966" cy="23443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0" name="Rectangle 16">
              <a:extLst>
                <a:ext uri="{FF2B5EF4-FFF2-40B4-BE49-F238E27FC236}">
                  <a16:creationId xmlns:a16="http://schemas.microsoft.com/office/drawing/2014/main" id="{02F916DA-1539-4D39-AA70-3EC92AD56B72}"/>
                </a:ext>
              </a:extLst>
            </p:cNvPr>
            <p:cNvSpPr>
              <a:spLocks noChangeArrowheads="1"/>
            </p:cNvSpPr>
            <p:nvPr/>
          </p:nvSpPr>
          <p:spPr bwMode="auto">
            <a:xfrm>
              <a:off x="5632562" y="5343680"/>
              <a:ext cx="877193" cy="114113"/>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1" name="Rectangle 17">
              <a:extLst>
                <a:ext uri="{FF2B5EF4-FFF2-40B4-BE49-F238E27FC236}">
                  <a16:creationId xmlns:a16="http://schemas.microsoft.com/office/drawing/2014/main" id="{BB3FA358-821C-4D1A-A707-A68DF726EA62}"/>
                </a:ext>
              </a:extLst>
            </p:cNvPr>
            <p:cNvSpPr>
              <a:spLocks noChangeArrowheads="1"/>
            </p:cNvSpPr>
            <p:nvPr/>
          </p:nvSpPr>
          <p:spPr bwMode="auto">
            <a:xfrm>
              <a:off x="5340682" y="5458288"/>
              <a:ext cx="823630" cy="166900"/>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2" name="Rectangle 18">
              <a:extLst>
                <a:ext uri="{FF2B5EF4-FFF2-40B4-BE49-F238E27FC236}">
                  <a16:creationId xmlns:a16="http://schemas.microsoft.com/office/drawing/2014/main" id="{02A6F228-49CC-4714-AAC2-E3F6594C69AC}"/>
                </a:ext>
              </a:extLst>
            </p:cNvPr>
            <p:cNvSpPr>
              <a:spLocks noChangeArrowheads="1"/>
            </p:cNvSpPr>
            <p:nvPr/>
          </p:nvSpPr>
          <p:spPr bwMode="auto">
            <a:xfrm>
              <a:off x="5536304" y="5625188"/>
              <a:ext cx="1110076" cy="22434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3" name="Rectangle 19">
              <a:extLst>
                <a:ext uri="{FF2B5EF4-FFF2-40B4-BE49-F238E27FC236}">
                  <a16:creationId xmlns:a16="http://schemas.microsoft.com/office/drawing/2014/main" id="{BE0167A9-BDDD-4BAB-A716-5F33BC58CA5C}"/>
                </a:ext>
              </a:extLst>
            </p:cNvPr>
            <p:cNvSpPr>
              <a:spLocks noChangeArrowheads="1"/>
            </p:cNvSpPr>
            <p:nvPr/>
          </p:nvSpPr>
          <p:spPr bwMode="auto">
            <a:xfrm>
              <a:off x="6411944" y="3355717"/>
              <a:ext cx="24841"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4" name="Rectangle 20">
              <a:extLst>
                <a:ext uri="{FF2B5EF4-FFF2-40B4-BE49-F238E27FC236}">
                  <a16:creationId xmlns:a16="http://schemas.microsoft.com/office/drawing/2014/main" id="{3C7D64CC-2562-4099-9D5E-6F3D4B2821A5}"/>
                </a:ext>
              </a:extLst>
            </p:cNvPr>
            <p:cNvSpPr>
              <a:spLocks noChangeArrowheads="1"/>
            </p:cNvSpPr>
            <p:nvPr/>
          </p:nvSpPr>
          <p:spPr bwMode="auto">
            <a:xfrm>
              <a:off x="6436785" y="3575404"/>
              <a:ext cx="776" cy="77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5" name="Rectangle 21">
              <a:extLst>
                <a:ext uri="{FF2B5EF4-FFF2-40B4-BE49-F238E27FC236}">
                  <a16:creationId xmlns:a16="http://schemas.microsoft.com/office/drawing/2014/main" id="{94B094DA-4C85-418A-ABB5-A5E9406311C8}"/>
                </a:ext>
              </a:extLst>
            </p:cNvPr>
            <p:cNvSpPr>
              <a:spLocks noChangeArrowheads="1"/>
            </p:cNvSpPr>
            <p:nvPr/>
          </p:nvSpPr>
          <p:spPr bwMode="auto">
            <a:xfrm>
              <a:off x="5592196" y="3355717"/>
              <a:ext cx="40366"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6" name="Rectangle 22">
              <a:extLst>
                <a:ext uri="{FF2B5EF4-FFF2-40B4-BE49-F238E27FC236}">
                  <a16:creationId xmlns:a16="http://schemas.microsoft.com/office/drawing/2014/main" id="{3E399475-D326-404C-93F7-37D0F271F12D}"/>
                </a:ext>
              </a:extLst>
            </p:cNvPr>
            <p:cNvSpPr>
              <a:spLocks noChangeArrowheads="1"/>
            </p:cNvSpPr>
            <p:nvPr/>
          </p:nvSpPr>
          <p:spPr bwMode="auto">
            <a:xfrm>
              <a:off x="6509755" y="4166845"/>
              <a:ext cx="16302"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7" name="Rectangle 23">
              <a:extLst>
                <a:ext uri="{FF2B5EF4-FFF2-40B4-BE49-F238E27FC236}">
                  <a16:creationId xmlns:a16="http://schemas.microsoft.com/office/drawing/2014/main" id="{9A2A5F54-B98F-4337-AC05-ED458A97DC4A}"/>
                </a:ext>
              </a:extLst>
            </p:cNvPr>
            <p:cNvSpPr>
              <a:spLocks noChangeArrowheads="1"/>
            </p:cNvSpPr>
            <p:nvPr/>
          </p:nvSpPr>
          <p:spPr bwMode="auto">
            <a:xfrm>
              <a:off x="5676034" y="4166845"/>
              <a:ext cx="158360"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8" name="Freeform 24">
              <a:extLst>
                <a:ext uri="{FF2B5EF4-FFF2-40B4-BE49-F238E27FC236}">
                  <a16:creationId xmlns:a16="http://schemas.microsoft.com/office/drawing/2014/main" id="{6F4F9818-8003-40F2-AEA8-9F26A0CC72EE}"/>
                </a:ext>
              </a:extLst>
            </p:cNvPr>
            <p:cNvSpPr>
              <a:spLocks/>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dirty="0">
                <a:solidFill>
                  <a:prstClr val="black"/>
                </a:solidFill>
                <a:latin typeface="Calibri"/>
                <a:ea typeface="微软雅黑"/>
              </a:endParaRPr>
            </a:p>
          </p:txBody>
        </p:sp>
        <p:sp>
          <p:nvSpPr>
            <p:cNvPr id="39" name="Freeform 25">
              <a:extLst>
                <a:ext uri="{FF2B5EF4-FFF2-40B4-BE49-F238E27FC236}">
                  <a16:creationId xmlns:a16="http://schemas.microsoft.com/office/drawing/2014/main" id="{9EF0C857-DA9B-4519-85D9-B60F89BD6791}"/>
                </a:ext>
              </a:extLst>
            </p:cNvPr>
            <p:cNvSpPr>
              <a:spLocks/>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0" name="Freeform 26">
              <a:extLst>
                <a:ext uri="{FF2B5EF4-FFF2-40B4-BE49-F238E27FC236}">
                  <a16:creationId xmlns:a16="http://schemas.microsoft.com/office/drawing/2014/main" id="{2E59EB70-1015-4512-AC21-D0F475D034AA}"/>
                </a:ext>
              </a:extLst>
            </p:cNvPr>
            <p:cNvSpPr>
              <a:spLocks/>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1" name="Rectangle 27">
              <a:extLst>
                <a:ext uri="{FF2B5EF4-FFF2-40B4-BE49-F238E27FC236}">
                  <a16:creationId xmlns:a16="http://schemas.microsoft.com/office/drawing/2014/main" id="{BA03F342-0396-4C16-8834-78EF529F5458}"/>
                </a:ext>
              </a:extLst>
            </p:cNvPr>
            <p:cNvSpPr>
              <a:spLocks noChangeArrowheads="1"/>
            </p:cNvSpPr>
            <p:nvPr/>
          </p:nvSpPr>
          <p:spPr bwMode="auto">
            <a:xfrm>
              <a:off x="5306526" y="4421463"/>
              <a:ext cx="817420"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2" name="Rectangle 28">
              <a:extLst>
                <a:ext uri="{FF2B5EF4-FFF2-40B4-BE49-F238E27FC236}">
                  <a16:creationId xmlns:a16="http://schemas.microsoft.com/office/drawing/2014/main" id="{96B6A2F7-A8E4-49C2-AB28-29FE56A077EE}"/>
                </a:ext>
              </a:extLst>
            </p:cNvPr>
            <p:cNvSpPr>
              <a:spLocks noChangeArrowheads="1"/>
            </p:cNvSpPr>
            <p:nvPr/>
          </p:nvSpPr>
          <p:spPr bwMode="auto">
            <a:xfrm>
              <a:off x="5808001" y="4421463"/>
              <a:ext cx="60550"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3" name="Rectangle 29">
              <a:extLst>
                <a:ext uri="{FF2B5EF4-FFF2-40B4-BE49-F238E27FC236}">
                  <a16:creationId xmlns:a16="http://schemas.microsoft.com/office/drawing/2014/main" id="{5B95C07C-C2FD-431C-8EFF-17E7E40AD551}"/>
                </a:ext>
              </a:extLst>
            </p:cNvPr>
            <p:cNvSpPr>
              <a:spLocks noChangeArrowheads="1"/>
            </p:cNvSpPr>
            <p:nvPr/>
          </p:nvSpPr>
          <p:spPr bwMode="auto">
            <a:xfrm>
              <a:off x="5652745" y="4421463"/>
              <a:ext cx="62102"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4" name="Rectangle 30">
              <a:extLst>
                <a:ext uri="{FF2B5EF4-FFF2-40B4-BE49-F238E27FC236}">
                  <a16:creationId xmlns:a16="http://schemas.microsoft.com/office/drawing/2014/main" id="{993E383B-994E-4D7F-B66E-CD16C113757D}"/>
                </a:ext>
              </a:extLst>
            </p:cNvPr>
            <p:cNvSpPr>
              <a:spLocks noChangeArrowheads="1"/>
            </p:cNvSpPr>
            <p:nvPr/>
          </p:nvSpPr>
          <p:spPr bwMode="auto">
            <a:xfrm>
              <a:off x="5738136" y="4624848"/>
              <a:ext cx="126533" cy="2911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5" name="Rectangle 31">
              <a:extLst>
                <a:ext uri="{FF2B5EF4-FFF2-40B4-BE49-F238E27FC236}">
                  <a16:creationId xmlns:a16="http://schemas.microsoft.com/office/drawing/2014/main" id="{60A3D686-1CA8-48B6-89B6-51998533CF87}"/>
                </a:ext>
              </a:extLst>
            </p:cNvPr>
            <p:cNvSpPr>
              <a:spLocks noChangeArrowheads="1"/>
            </p:cNvSpPr>
            <p:nvPr/>
          </p:nvSpPr>
          <p:spPr bwMode="auto">
            <a:xfrm>
              <a:off x="5738136" y="4967962"/>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6" name="Rectangle 32">
              <a:extLst>
                <a:ext uri="{FF2B5EF4-FFF2-40B4-BE49-F238E27FC236}">
                  <a16:creationId xmlns:a16="http://schemas.microsoft.com/office/drawing/2014/main" id="{E8EF4CAD-9253-4658-85B4-A3668DE36013}"/>
                </a:ext>
              </a:extLst>
            </p:cNvPr>
            <p:cNvSpPr>
              <a:spLocks noChangeArrowheads="1"/>
            </p:cNvSpPr>
            <p:nvPr/>
          </p:nvSpPr>
          <p:spPr bwMode="auto">
            <a:xfrm>
              <a:off x="5772292" y="4967962"/>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7" name="Rectangle 33">
              <a:extLst>
                <a:ext uri="{FF2B5EF4-FFF2-40B4-BE49-F238E27FC236}">
                  <a16:creationId xmlns:a16="http://schemas.microsoft.com/office/drawing/2014/main" id="{A52B571C-64C2-4B89-8993-66E8E67928FB}"/>
                </a:ext>
              </a:extLst>
            </p:cNvPr>
            <p:cNvSpPr>
              <a:spLocks noChangeArrowheads="1"/>
            </p:cNvSpPr>
            <p:nvPr/>
          </p:nvSpPr>
          <p:spPr bwMode="auto">
            <a:xfrm>
              <a:off x="6264452" y="4967962"/>
              <a:ext cx="19407"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8" name="Rectangle 34">
              <a:extLst>
                <a:ext uri="{FF2B5EF4-FFF2-40B4-BE49-F238E27FC236}">
                  <a16:creationId xmlns:a16="http://schemas.microsoft.com/office/drawing/2014/main" id="{A8BA74F2-0316-451F-8C70-A26F6D50CC3A}"/>
                </a:ext>
              </a:extLst>
            </p:cNvPr>
            <p:cNvSpPr>
              <a:spLocks noChangeArrowheads="1"/>
            </p:cNvSpPr>
            <p:nvPr/>
          </p:nvSpPr>
          <p:spPr bwMode="auto">
            <a:xfrm>
              <a:off x="6311804" y="4967962"/>
              <a:ext cx="14749"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9" name="Rectangle 35">
              <a:extLst>
                <a:ext uri="{FF2B5EF4-FFF2-40B4-BE49-F238E27FC236}">
                  <a16:creationId xmlns:a16="http://schemas.microsoft.com/office/drawing/2014/main" id="{2156F5CB-A99E-412B-B5FD-7B257B2E2A97}"/>
                </a:ext>
              </a:extLst>
            </p:cNvPr>
            <p:cNvSpPr>
              <a:spLocks noChangeArrowheads="1"/>
            </p:cNvSpPr>
            <p:nvPr/>
          </p:nvSpPr>
          <p:spPr bwMode="auto">
            <a:xfrm>
              <a:off x="5690783" y="3761710"/>
              <a:ext cx="693215"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0" name="Rectangle 36">
              <a:extLst>
                <a:ext uri="{FF2B5EF4-FFF2-40B4-BE49-F238E27FC236}">
                  <a16:creationId xmlns:a16="http://schemas.microsoft.com/office/drawing/2014/main" id="{A79E93FA-6C27-400F-97C4-6522F2C002CF}"/>
                </a:ext>
              </a:extLst>
            </p:cNvPr>
            <p:cNvSpPr>
              <a:spLocks noChangeArrowheads="1"/>
            </p:cNvSpPr>
            <p:nvPr/>
          </p:nvSpPr>
          <p:spPr bwMode="auto">
            <a:xfrm>
              <a:off x="5738136" y="3761710"/>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1" name="Rectangle 37">
              <a:extLst>
                <a:ext uri="{FF2B5EF4-FFF2-40B4-BE49-F238E27FC236}">
                  <a16:creationId xmlns:a16="http://schemas.microsoft.com/office/drawing/2014/main" id="{4E2EB931-9110-4098-9C3B-4B4CD819A29E}"/>
                </a:ext>
              </a:extLst>
            </p:cNvPr>
            <p:cNvSpPr>
              <a:spLocks noChangeArrowheads="1"/>
            </p:cNvSpPr>
            <p:nvPr/>
          </p:nvSpPr>
          <p:spPr bwMode="auto">
            <a:xfrm>
              <a:off x="5772292" y="3761710"/>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2" name="Rectangle 38">
              <a:extLst>
                <a:ext uri="{FF2B5EF4-FFF2-40B4-BE49-F238E27FC236}">
                  <a16:creationId xmlns:a16="http://schemas.microsoft.com/office/drawing/2014/main" id="{DB0A8F99-1214-48CD-BC9B-77D10B917F41}"/>
                </a:ext>
              </a:extLst>
            </p:cNvPr>
            <p:cNvSpPr>
              <a:spLocks noChangeArrowheads="1"/>
            </p:cNvSpPr>
            <p:nvPr/>
          </p:nvSpPr>
          <p:spPr bwMode="auto">
            <a:xfrm>
              <a:off x="6264452" y="3761710"/>
              <a:ext cx="19407"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3" name="Rectangle 39">
              <a:extLst>
                <a:ext uri="{FF2B5EF4-FFF2-40B4-BE49-F238E27FC236}">
                  <a16:creationId xmlns:a16="http://schemas.microsoft.com/office/drawing/2014/main" id="{55AB096E-46FB-4184-B802-A0978E46ACE2}"/>
                </a:ext>
              </a:extLst>
            </p:cNvPr>
            <p:cNvSpPr>
              <a:spLocks noChangeArrowheads="1"/>
            </p:cNvSpPr>
            <p:nvPr/>
          </p:nvSpPr>
          <p:spPr bwMode="auto">
            <a:xfrm>
              <a:off x="6311804" y="3761710"/>
              <a:ext cx="14749"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4" name="Freeform 40">
              <a:extLst>
                <a:ext uri="{FF2B5EF4-FFF2-40B4-BE49-F238E27FC236}">
                  <a16:creationId xmlns:a16="http://schemas.microsoft.com/office/drawing/2014/main" id="{E95E694A-A30E-4932-8CD4-3FB943046FFE}"/>
                </a:ext>
              </a:extLst>
            </p:cNvPr>
            <p:cNvSpPr>
              <a:spLocks/>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5" name="Freeform 41">
              <a:extLst>
                <a:ext uri="{FF2B5EF4-FFF2-40B4-BE49-F238E27FC236}">
                  <a16:creationId xmlns:a16="http://schemas.microsoft.com/office/drawing/2014/main" id="{563BFF38-2F07-42FF-9032-0A2D023B6B41}"/>
                </a:ext>
              </a:extLst>
            </p:cNvPr>
            <p:cNvSpPr>
              <a:spLocks/>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6" name="Freeform 42">
              <a:extLst>
                <a:ext uri="{FF2B5EF4-FFF2-40B4-BE49-F238E27FC236}">
                  <a16:creationId xmlns:a16="http://schemas.microsoft.com/office/drawing/2014/main" id="{0B7847E0-FA80-4A28-B935-5A7817EBE109}"/>
                </a:ext>
              </a:extLst>
            </p:cNvPr>
            <p:cNvSpPr>
              <a:spLocks/>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7" name="Freeform 43">
              <a:extLst>
                <a:ext uri="{FF2B5EF4-FFF2-40B4-BE49-F238E27FC236}">
                  <a16:creationId xmlns:a16="http://schemas.microsoft.com/office/drawing/2014/main" id="{73B4B591-FCC4-4551-B7D1-02D1641ACCAB}"/>
                </a:ext>
              </a:extLst>
            </p:cNvPr>
            <p:cNvSpPr>
              <a:spLocks/>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8" name="Freeform 44">
              <a:extLst>
                <a:ext uri="{FF2B5EF4-FFF2-40B4-BE49-F238E27FC236}">
                  <a16:creationId xmlns:a16="http://schemas.microsoft.com/office/drawing/2014/main" id="{440F120C-E752-4984-AF5B-294A2CBF69AA}"/>
                </a:ext>
              </a:extLst>
            </p:cNvPr>
            <p:cNvSpPr>
              <a:spLocks/>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9" name="Oval 45">
              <a:extLst>
                <a:ext uri="{FF2B5EF4-FFF2-40B4-BE49-F238E27FC236}">
                  <a16:creationId xmlns:a16="http://schemas.microsoft.com/office/drawing/2014/main" id="{4316F2F3-5FF5-4483-9AFA-4804D0CDA2B1}"/>
                </a:ext>
              </a:extLst>
            </p:cNvPr>
            <p:cNvSpPr>
              <a:spLocks noChangeArrowheads="1"/>
            </p:cNvSpPr>
            <p:nvPr/>
          </p:nvSpPr>
          <p:spPr bwMode="auto">
            <a:xfrm>
              <a:off x="6128603" y="3612665"/>
              <a:ext cx="111784" cy="111008"/>
            </a:xfrm>
            <a:prstGeom prst="ellipse">
              <a:avLst/>
            </a:pr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60" name="Oval 46">
              <a:extLst>
                <a:ext uri="{FF2B5EF4-FFF2-40B4-BE49-F238E27FC236}">
                  <a16:creationId xmlns:a16="http://schemas.microsoft.com/office/drawing/2014/main" id="{13112507-81B4-4F17-BE2F-A6D91E43339B}"/>
                </a:ext>
              </a:extLst>
            </p:cNvPr>
            <p:cNvSpPr>
              <a:spLocks noChangeArrowheads="1"/>
            </p:cNvSpPr>
            <p:nvPr/>
          </p:nvSpPr>
          <p:spPr bwMode="auto">
            <a:xfrm>
              <a:off x="5325933" y="3617323"/>
              <a:ext cx="111784" cy="111784"/>
            </a:xfrm>
            <a:prstGeom prst="ellipse">
              <a:avLst/>
            </a:pr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grpSp>
      <p:grpSp>
        <p:nvGrpSpPr>
          <p:cNvPr id="3" name="组合 2">
            <a:extLst>
              <a:ext uri="{FF2B5EF4-FFF2-40B4-BE49-F238E27FC236}">
                <a16:creationId xmlns:a16="http://schemas.microsoft.com/office/drawing/2014/main" id="{C2461B74-A819-4A83-9663-12536D2079CC}"/>
              </a:ext>
            </a:extLst>
          </p:cNvPr>
          <p:cNvGrpSpPr/>
          <p:nvPr/>
        </p:nvGrpSpPr>
        <p:grpSpPr>
          <a:xfrm>
            <a:off x="443983" y="1112313"/>
            <a:ext cx="1936868" cy="1936868"/>
            <a:chOff x="2572456" y="958222"/>
            <a:chExt cx="1936868" cy="1936868"/>
          </a:xfrm>
        </p:grpSpPr>
        <p:grpSp>
          <p:nvGrpSpPr>
            <p:cNvPr id="61" name="组合 60">
              <a:extLst>
                <a:ext uri="{FF2B5EF4-FFF2-40B4-BE49-F238E27FC236}">
                  <a16:creationId xmlns:a16="http://schemas.microsoft.com/office/drawing/2014/main" id="{E101FB23-2A31-47FF-9EB9-CFBD1D4D64F2}"/>
                </a:ext>
              </a:extLst>
            </p:cNvPr>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a:extLst>
                  <a:ext uri="{FF2B5EF4-FFF2-40B4-BE49-F238E27FC236}">
                    <a16:creationId xmlns:a16="http://schemas.microsoft.com/office/drawing/2014/main" id="{FF045C64-65A6-454D-8459-BA881DFB0159}"/>
                  </a:ext>
                </a:extLst>
              </p:cNvPr>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63" name="椭圆 62">
                <a:extLst>
                  <a:ext uri="{FF2B5EF4-FFF2-40B4-BE49-F238E27FC236}">
                    <a16:creationId xmlns:a16="http://schemas.microsoft.com/office/drawing/2014/main" id="{A03140CE-37E4-4604-B76C-9AEBE595F5F9}"/>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grpSp>
        <p:sp>
          <p:nvSpPr>
            <p:cNvPr id="64" name="TextBox 1">
              <a:extLst>
                <a:ext uri="{FF2B5EF4-FFF2-40B4-BE49-F238E27FC236}">
                  <a16:creationId xmlns:a16="http://schemas.microsoft.com/office/drawing/2014/main" id="{F45F1328-8259-42E9-BE98-A45AFDCB6EAE}"/>
                </a:ext>
              </a:extLst>
            </p:cNvPr>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02</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a:extLst>
              <a:ext uri="{FF2B5EF4-FFF2-40B4-BE49-F238E27FC236}">
                <a16:creationId xmlns:a16="http://schemas.microsoft.com/office/drawing/2014/main" id="{C1C2C104-F13A-4AF1-8295-FE73E656BCD1}"/>
              </a:ext>
            </a:extLst>
          </p:cNvPr>
          <p:cNvGrpSpPr/>
          <p:nvPr/>
        </p:nvGrpSpPr>
        <p:grpSpPr>
          <a:xfrm rot="5400000">
            <a:off x="7939470" y="-3214903"/>
            <a:ext cx="942183" cy="7462505"/>
            <a:chOff x="-11273" y="-594773"/>
            <a:chExt cx="719786" cy="7462505"/>
          </a:xfrm>
        </p:grpSpPr>
        <p:sp>
          <p:nvSpPr>
            <p:cNvPr id="66" name="等腰三角形 65">
              <a:extLst>
                <a:ext uri="{FF2B5EF4-FFF2-40B4-BE49-F238E27FC236}">
                  <a16:creationId xmlns:a16="http://schemas.microsoft.com/office/drawing/2014/main" id="{58839FDC-22C4-4CA7-B863-C67559C21699}"/>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a:extLst>
                <a:ext uri="{FF2B5EF4-FFF2-40B4-BE49-F238E27FC236}">
                  <a16:creationId xmlns:a16="http://schemas.microsoft.com/office/drawing/2014/main" id="{A5264352-D114-4656-BC14-E38E3FE58AC7}"/>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a:extLst>
                <a:ext uri="{FF2B5EF4-FFF2-40B4-BE49-F238E27FC236}">
                  <a16:creationId xmlns:a16="http://schemas.microsoft.com/office/drawing/2014/main" id="{D2787C4C-1049-4848-A392-0F96696494DB}"/>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a:extLst>
                <a:ext uri="{FF2B5EF4-FFF2-40B4-BE49-F238E27FC236}">
                  <a16:creationId xmlns:a16="http://schemas.microsoft.com/office/drawing/2014/main" id="{EE61B577-3444-4CAB-92C2-AFFB2FFB8904}"/>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a:extLst>
                <a:ext uri="{FF2B5EF4-FFF2-40B4-BE49-F238E27FC236}">
                  <a16:creationId xmlns:a16="http://schemas.microsoft.com/office/drawing/2014/main" id="{3AEDED66-0861-468F-8D6E-CFA4F090C0E2}"/>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a:extLst>
                <a:ext uri="{FF2B5EF4-FFF2-40B4-BE49-F238E27FC236}">
                  <a16:creationId xmlns:a16="http://schemas.microsoft.com/office/drawing/2014/main" id="{0F6FF0BF-FA43-40F1-9E2D-D32B05AE8788}"/>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a:extLst>
                <a:ext uri="{FF2B5EF4-FFF2-40B4-BE49-F238E27FC236}">
                  <a16:creationId xmlns:a16="http://schemas.microsoft.com/office/drawing/2014/main" id="{4CF11EF2-5B94-45E8-842B-40755A182437}"/>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a:extLst>
                <a:ext uri="{FF2B5EF4-FFF2-40B4-BE49-F238E27FC236}">
                  <a16:creationId xmlns:a16="http://schemas.microsoft.com/office/drawing/2014/main" id="{2399D565-C0DA-4F00-B731-140755CC1CD7}"/>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a:extLst>
                <a:ext uri="{FF2B5EF4-FFF2-40B4-BE49-F238E27FC236}">
                  <a16:creationId xmlns:a16="http://schemas.microsoft.com/office/drawing/2014/main" id="{101F5175-7DA4-411A-B158-0E4A24C9421D}"/>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52876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76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308249" y="1039705"/>
            <a:ext cx="11575501" cy="4459041"/>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dirty="0">
                <a:latin typeface="+mn-ea"/>
              </a:rPr>
              <a:t>《红楼梦》</a:t>
            </a:r>
            <a:r>
              <a:rPr lang="zh-CN" altLang="zh-CN" sz="2400" dirty="0">
                <a:latin typeface="+mn-ea"/>
              </a:rPr>
              <a:t>是一部中国长篇小说，写成于清朝乾隆帝中期（甲戌，</a:t>
            </a:r>
            <a:r>
              <a:rPr lang="en-US" altLang="zh-CN" sz="2400" dirty="0">
                <a:latin typeface="+mn-ea"/>
              </a:rPr>
              <a:t>1754</a:t>
            </a:r>
            <a:r>
              <a:rPr lang="zh-CN" altLang="zh-CN" sz="2400" dirty="0">
                <a:latin typeface="+mn-ea"/>
              </a:rPr>
              <a:t>年）。它曾被评为中国最具文学成就的古典小说及章回小说的巅峰之作，被认为是“</a:t>
            </a:r>
            <a:r>
              <a:rPr lang="en-US" altLang="zh-CN" sz="2400" dirty="0">
                <a:latin typeface="+mn-ea"/>
              </a:rPr>
              <a:t>中国四大名著</a:t>
            </a:r>
            <a:r>
              <a:rPr lang="zh-CN" altLang="zh-CN" sz="2400" dirty="0">
                <a:latin typeface="+mn-ea"/>
              </a:rPr>
              <a:t>”之首。</a:t>
            </a:r>
            <a:endParaRPr lang="en-US" altLang="zh-CN" sz="2400" dirty="0">
              <a:latin typeface="+mn-ea"/>
            </a:endParaRPr>
          </a:p>
          <a:p>
            <a:pPr marL="342900" indent="-342900">
              <a:lnSpc>
                <a:spcPct val="150000"/>
              </a:lnSpc>
              <a:buFont typeface="Arial" panose="020B0604020202020204" pitchFamily="34" charset="0"/>
              <a:buChar char="•"/>
            </a:pPr>
            <a:r>
              <a:rPr lang="en-US" altLang="zh-CN" sz="2400" dirty="0">
                <a:latin typeface="+mn-ea"/>
              </a:rPr>
              <a:t>《红楼梦》</a:t>
            </a:r>
            <a:r>
              <a:rPr lang="zh-CN" altLang="zh-CN" sz="2400" dirty="0">
                <a:latin typeface="+mn-ea"/>
              </a:rPr>
              <a:t>是一部中国末期封建社会的百科全书，小说以上层贵族社会为中心图画，极其真实、生动地描写了十八世纪上半叶中国末期封建社会的全部生活，是这段历史生活的一面镜子和缩影，是中国古老封建社会已经无可挽回地走向崩溃的真实写照。</a:t>
            </a:r>
          </a:p>
          <a:p>
            <a:pPr marL="342900" indent="-342900">
              <a:lnSpc>
                <a:spcPct val="150000"/>
              </a:lnSpc>
              <a:buFont typeface="Arial" panose="020B0604020202020204" pitchFamily="34" charset="0"/>
              <a:buChar char="•"/>
            </a:pPr>
            <a:r>
              <a:rPr lang="zh-CN" altLang="zh-CN" sz="2400" dirty="0">
                <a:latin typeface="+mn-ea"/>
              </a:rPr>
              <a:t>本章将以《红楼梦》为例，介绍中文文本的统计分析和文本发掘等方面的基本知识。</a:t>
            </a:r>
          </a:p>
        </p:txBody>
      </p:sp>
    </p:spTree>
    <p:extLst>
      <p:ext uri="{BB962C8B-B14F-4D97-AF65-F5344CB8AC3E}">
        <p14:creationId xmlns:p14="http://schemas.microsoft.com/office/powerpoint/2010/main" val="7909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1" y="707504"/>
            <a:ext cx="1739212" cy="581057"/>
          </a:xfrm>
          <a:prstGeom prst="rect">
            <a:avLst/>
          </a:prstGeom>
        </p:spPr>
        <p:txBody>
          <a:bodyPr wrap="square">
            <a:spAutoFit/>
          </a:bodyPr>
          <a:lstStyle/>
          <a:p>
            <a:pPr>
              <a:lnSpc>
                <a:spcPct val="150000"/>
              </a:lnSpc>
            </a:pPr>
            <a:r>
              <a:rPr lang="zh-CN" altLang="en-US" sz="2400" b="1" dirty="0">
                <a:latin typeface="+mn-ea"/>
              </a:rPr>
              <a:t>数据准备</a:t>
            </a:r>
            <a:endParaRPr lang="zh-CN" altLang="zh-CN" sz="2400" b="1" dirty="0">
              <a:latin typeface="+mn-ea"/>
            </a:endParaRPr>
          </a:p>
        </p:txBody>
      </p:sp>
      <p:sp>
        <p:nvSpPr>
          <p:cNvPr id="3" name="Rectangle 5">
            <a:extLst>
              <a:ext uri="{FF2B5EF4-FFF2-40B4-BE49-F238E27FC236}">
                <a16:creationId xmlns:a16="http://schemas.microsoft.com/office/drawing/2014/main" id="{E02F6C10-A85B-46A1-BFDA-36A849512CE6}"/>
              </a:ext>
            </a:extLst>
          </p:cNvPr>
          <p:cNvSpPr>
            <a:spLocks noChangeArrowheads="1"/>
          </p:cNvSpPr>
          <p:nvPr/>
        </p:nvSpPr>
        <p:spPr bwMode="auto">
          <a:xfrm>
            <a:off x="530360" y="1380894"/>
            <a:ext cx="1140344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000000"/>
                </a:solidFill>
                <a:effectLst/>
                <a:latin typeface="+mn-ea"/>
                <a:cs typeface="Times New Roman" panose="02020603050405020304" pitchFamily="18" charset="0"/>
              </a:rPr>
              <a:t>需要准备的文件资料：《红楼梦》小说的</a:t>
            </a:r>
            <a:r>
              <a:rPr kumimoji="0" lang="en-US" altLang="zh-CN" sz="2400" b="0" i="0" u="none" strike="noStrike" cap="none" normalizeH="0" baseline="0" dirty="0">
                <a:ln>
                  <a:noFill/>
                </a:ln>
                <a:solidFill>
                  <a:srgbClr val="000000"/>
                </a:solidFill>
                <a:effectLst/>
                <a:latin typeface="+mn-ea"/>
                <a:cs typeface="Times New Roman" panose="02020603050405020304" pitchFamily="18" charset="0"/>
              </a:rPr>
              <a:t>txt</a:t>
            </a:r>
            <a:r>
              <a:rPr kumimoji="0" lang="zh-CN" altLang="en-US" sz="2400" b="0" i="0" u="none" strike="noStrike" cap="none" normalizeH="0" baseline="0" dirty="0">
                <a:ln>
                  <a:noFill/>
                </a:ln>
                <a:solidFill>
                  <a:srgbClr val="000000"/>
                </a:solidFill>
                <a:effectLst/>
                <a:latin typeface="+mn-ea"/>
                <a:cs typeface="Times New Roman" panose="02020603050405020304" pitchFamily="18" charset="0"/>
              </a:rPr>
              <a:t>版本，编码为</a:t>
            </a:r>
            <a:r>
              <a:rPr kumimoji="0" lang="en-US" altLang="zh-CN" sz="2400" b="0" i="0" u="none" strike="noStrike" cap="none" normalizeH="0" baseline="0" dirty="0" err="1">
                <a:ln>
                  <a:noFill/>
                </a:ln>
                <a:solidFill>
                  <a:srgbClr val="000000"/>
                </a:solidFill>
                <a:effectLst/>
                <a:latin typeface="+mn-ea"/>
                <a:cs typeface="Times New Roman" panose="02020603050405020304" pitchFamily="18" charset="0"/>
              </a:rPr>
              <a:t>utf</a:t>
            </a:r>
            <a:r>
              <a:rPr kumimoji="0" lang="en-US" altLang="zh-CN" sz="2400" b="0" i="0" u="none" strike="noStrike" cap="none" normalizeH="0" baseline="0" dirty="0">
                <a:ln>
                  <a:noFill/>
                </a:ln>
                <a:solidFill>
                  <a:srgbClr val="000000"/>
                </a:solidFill>
                <a:effectLst/>
                <a:latin typeface="+mn-ea"/>
                <a:cs typeface="Times New Roman" panose="02020603050405020304" pitchFamily="18" charset="0"/>
              </a:rPr>
              <a:t>-8</a:t>
            </a:r>
            <a:r>
              <a:rPr kumimoji="0" lang="zh-CN" altLang="en-US" sz="2400" b="0" i="0" u="none" strike="noStrike" cap="none" normalizeH="0" baseline="0" dirty="0">
                <a:ln>
                  <a:noFill/>
                </a:ln>
                <a:solidFill>
                  <a:srgbClr val="000000"/>
                </a:solidFill>
                <a:effectLst/>
                <a:latin typeface="+mn-ea"/>
                <a:cs typeface="Times New Roman" panose="02020603050405020304" pitchFamily="18" charset="0"/>
              </a:rPr>
              <a:t>格式，如图所示。</a:t>
            </a:r>
            <a:endParaRPr kumimoji="0" lang="zh-CN" altLang="en-US" sz="2400" b="0" i="0" u="none" strike="noStrike" cap="none" normalizeH="0" baseline="0" dirty="0">
              <a:ln>
                <a:noFill/>
              </a:ln>
              <a:solidFill>
                <a:schemeClr val="tx1"/>
              </a:solidFill>
              <a:effectLst/>
              <a:latin typeface="+mn-ea"/>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7">
            <a:extLst>
              <a:ext uri="{FF2B5EF4-FFF2-40B4-BE49-F238E27FC236}">
                <a16:creationId xmlns:a16="http://schemas.microsoft.com/office/drawing/2014/main" id="{0E2705CF-623C-4FCC-8B90-AACE9EFAAF17}"/>
              </a:ext>
            </a:extLst>
          </p:cNvPr>
          <p:cNvSpPr>
            <a:spLocks noChangeArrowheads="1"/>
          </p:cNvSpPr>
          <p:nvPr/>
        </p:nvSpPr>
        <p:spPr bwMode="auto">
          <a:xfrm>
            <a:off x="1878496" y="6378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4" name="图片 13">
            <a:extLst>
              <a:ext uri="{FF2B5EF4-FFF2-40B4-BE49-F238E27FC236}">
                <a16:creationId xmlns:a16="http://schemas.microsoft.com/office/drawing/2014/main" id="{324A6C33-3C3A-4251-9CFC-1A758D20EF56}"/>
              </a:ext>
            </a:extLst>
          </p:cNvPr>
          <p:cNvPicPr/>
          <p:nvPr/>
        </p:nvPicPr>
        <p:blipFill>
          <a:blip r:embed="rId3"/>
          <a:stretch>
            <a:fillRect/>
          </a:stretch>
        </p:blipFill>
        <p:spPr>
          <a:xfrm>
            <a:off x="1878495" y="1971828"/>
            <a:ext cx="8239539" cy="4406541"/>
          </a:xfrm>
          <a:prstGeom prst="rect">
            <a:avLst/>
          </a:prstGeom>
          <a:ln w="3175">
            <a:solidFill>
              <a:schemeClr val="tx1"/>
            </a:solidFill>
          </a:ln>
        </p:spPr>
      </p:pic>
    </p:spTree>
    <p:extLst>
      <p:ext uri="{BB962C8B-B14F-4D97-AF65-F5344CB8AC3E}">
        <p14:creationId xmlns:p14="http://schemas.microsoft.com/office/powerpoint/2010/main" val="3005313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1" y="707504"/>
            <a:ext cx="1739212" cy="581057"/>
          </a:xfrm>
          <a:prstGeom prst="rect">
            <a:avLst/>
          </a:prstGeom>
        </p:spPr>
        <p:txBody>
          <a:bodyPr wrap="square">
            <a:spAutoFit/>
          </a:bodyPr>
          <a:lstStyle/>
          <a:p>
            <a:pPr>
              <a:lnSpc>
                <a:spcPct val="150000"/>
              </a:lnSpc>
            </a:pPr>
            <a:r>
              <a:rPr lang="zh-CN" altLang="en-US" sz="2400" b="1" dirty="0">
                <a:latin typeface="+mn-ea"/>
              </a:rPr>
              <a:t>数据准备</a:t>
            </a:r>
            <a:endParaRPr lang="zh-CN" altLang="zh-CN" sz="2400" b="1" dirty="0">
              <a:latin typeface="+mn-ea"/>
            </a:endParaRPr>
          </a:p>
        </p:txBody>
      </p:sp>
      <p:sp>
        <p:nvSpPr>
          <p:cNvPr id="3" name="Rectangle 5">
            <a:extLst>
              <a:ext uri="{FF2B5EF4-FFF2-40B4-BE49-F238E27FC236}">
                <a16:creationId xmlns:a16="http://schemas.microsoft.com/office/drawing/2014/main" id="{E02F6C10-A85B-46A1-BFDA-36A849512CE6}"/>
              </a:ext>
            </a:extLst>
          </p:cNvPr>
          <p:cNvSpPr>
            <a:spLocks noChangeArrowheads="1"/>
          </p:cNvSpPr>
          <p:nvPr/>
        </p:nvSpPr>
        <p:spPr bwMode="auto">
          <a:xfrm>
            <a:off x="786101" y="1288561"/>
            <a:ext cx="777738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zh-CN" altLang="zh-CN" sz="2400" dirty="0">
                <a:latin typeface="+mn-ea"/>
              </a:rPr>
              <a:t>通过</a:t>
            </a:r>
            <a:r>
              <a:rPr lang="en-US" altLang="zh-CN" sz="2400" dirty="0" err="1">
                <a:latin typeface="+mn-ea"/>
              </a:rPr>
              <a:t>getText</a:t>
            </a:r>
            <a:r>
              <a:rPr lang="en-US" altLang="zh-CN" sz="2400" dirty="0">
                <a:latin typeface="+mn-ea"/>
              </a:rPr>
              <a:t>()</a:t>
            </a:r>
            <a:r>
              <a:rPr lang="zh-CN" altLang="zh-CN" sz="2400" dirty="0">
                <a:latin typeface="+mn-ea"/>
              </a:rPr>
              <a:t>函数，读取“红楼梦</a:t>
            </a:r>
            <a:r>
              <a:rPr lang="en-US" altLang="zh-CN" sz="2400" dirty="0">
                <a:latin typeface="+mn-ea"/>
              </a:rPr>
              <a:t>.txt</a:t>
            </a:r>
            <a:r>
              <a:rPr lang="zh-CN" altLang="zh-CN" sz="2400" dirty="0">
                <a:latin typeface="+mn-ea"/>
              </a:rPr>
              <a:t>”中的文本内容。</a:t>
            </a: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7">
            <a:extLst>
              <a:ext uri="{FF2B5EF4-FFF2-40B4-BE49-F238E27FC236}">
                <a16:creationId xmlns:a16="http://schemas.microsoft.com/office/drawing/2014/main" id="{0E2705CF-623C-4FCC-8B90-AACE9EFAAF17}"/>
              </a:ext>
            </a:extLst>
          </p:cNvPr>
          <p:cNvSpPr>
            <a:spLocks noChangeArrowheads="1"/>
          </p:cNvSpPr>
          <p:nvPr/>
        </p:nvSpPr>
        <p:spPr bwMode="auto">
          <a:xfrm>
            <a:off x="1878496" y="6378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7525C191-5820-487F-8ED8-C0F7FF557885}"/>
              </a:ext>
            </a:extLst>
          </p:cNvPr>
          <p:cNvPicPr>
            <a:picLocks noChangeAspect="1"/>
          </p:cNvPicPr>
          <p:nvPr/>
        </p:nvPicPr>
        <p:blipFill>
          <a:blip r:embed="rId3"/>
          <a:stretch>
            <a:fillRect/>
          </a:stretch>
        </p:blipFill>
        <p:spPr>
          <a:xfrm>
            <a:off x="1472855" y="2109663"/>
            <a:ext cx="8277433" cy="2194325"/>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699238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sp>
        <p:nvSpPr>
          <p:cNvPr id="5" name="Rectangle 7">
            <a:extLst>
              <a:ext uri="{FF2B5EF4-FFF2-40B4-BE49-F238E27FC236}">
                <a16:creationId xmlns:a16="http://schemas.microsoft.com/office/drawing/2014/main" id="{0E2705CF-623C-4FCC-8B90-AACE9EFAAF17}"/>
              </a:ext>
            </a:extLst>
          </p:cNvPr>
          <p:cNvSpPr>
            <a:spLocks noChangeArrowheads="1"/>
          </p:cNvSpPr>
          <p:nvPr/>
        </p:nvSpPr>
        <p:spPr bwMode="auto">
          <a:xfrm>
            <a:off x="1878496" y="6378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a:extLst>
              <a:ext uri="{FF2B5EF4-FFF2-40B4-BE49-F238E27FC236}">
                <a16:creationId xmlns:a16="http://schemas.microsoft.com/office/drawing/2014/main" id="{DE6144FF-AA06-425A-98B0-D27664F470DC}"/>
              </a:ext>
            </a:extLst>
          </p:cNvPr>
          <p:cNvPicPr>
            <a:picLocks noChangeAspect="1"/>
          </p:cNvPicPr>
          <p:nvPr/>
        </p:nvPicPr>
        <p:blipFill>
          <a:blip r:embed="rId3"/>
          <a:stretch>
            <a:fillRect/>
          </a:stretch>
        </p:blipFill>
        <p:spPr>
          <a:xfrm>
            <a:off x="786100" y="1416366"/>
            <a:ext cx="8291099" cy="5108260"/>
          </a:xfrm>
          <a:prstGeom prst="rect">
            <a:avLst/>
          </a:prstGeom>
        </p:spPr>
        <p:style>
          <a:lnRef idx="1">
            <a:schemeClr val="dk1"/>
          </a:lnRef>
          <a:fillRef idx="2">
            <a:schemeClr val="dk1"/>
          </a:fillRef>
          <a:effectRef idx="1">
            <a:schemeClr val="dk1"/>
          </a:effectRef>
          <a:fontRef idx="minor">
            <a:schemeClr val="dk1"/>
          </a:fontRef>
        </p:style>
      </p:pic>
      <p:grpSp>
        <p:nvGrpSpPr>
          <p:cNvPr id="3" name="组合 2">
            <a:extLst>
              <a:ext uri="{FF2B5EF4-FFF2-40B4-BE49-F238E27FC236}">
                <a16:creationId xmlns:a16="http://schemas.microsoft.com/office/drawing/2014/main" id="{DEB7FB66-B2DC-440E-8350-70F2EC6ADF33}"/>
              </a:ext>
            </a:extLst>
          </p:cNvPr>
          <p:cNvGrpSpPr/>
          <p:nvPr/>
        </p:nvGrpSpPr>
        <p:grpSpPr>
          <a:xfrm>
            <a:off x="1192696" y="1829527"/>
            <a:ext cx="10336058" cy="1598744"/>
            <a:chOff x="1192696" y="1829527"/>
            <a:chExt cx="10336058" cy="1598744"/>
          </a:xfrm>
        </p:grpSpPr>
        <p:sp>
          <p:nvSpPr>
            <p:cNvPr id="11" name="矩形 10">
              <a:extLst>
                <a:ext uri="{FF2B5EF4-FFF2-40B4-BE49-F238E27FC236}">
                  <a16:creationId xmlns:a16="http://schemas.microsoft.com/office/drawing/2014/main" id="{72555C35-B57B-4C70-86CE-D34E238769B6}"/>
                </a:ext>
              </a:extLst>
            </p:cNvPr>
            <p:cNvSpPr/>
            <p:nvPr/>
          </p:nvSpPr>
          <p:spPr>
            <a:xfrm>
              <a:off x="9262361" y="1829527"/>
              <a:ext cx="2266393" cy="1598744"/>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r>
                <a:rPr lang="zh-CN" altLang="en-US" sz="2400" dirty="0"/>
                <a:t>对读入的文本进行分词操作</a:t>
              </a:r>
            </a:p>
          </p:txBody>
        </p:sp>
        <p:sp>
          <p:nvSpPr>
            <p:cNvPr id="13" name="矩形 12">
              <a:extLst>
                <a:ext uri="{FF2B5EF4-FFF2-40B4-BE49-F238E27FC236}">
                  <a16:creationId xmlns:a16="http://schemas.microsoft.com/office/drawing/2014/main" id="{E85ED77C-2BD9-463E-BF51-996CDA79EAA1}"/>
                </a:ext>
              </a:extLst>
            </p:cNvPr>
            <p:cNvSpPr/>
            <p:nvPr/>
          </p:nvSpPr>
          <p:spPr>
            <a:xfrm>
              <a:off x="1192696" y="2415208"/>
              <a:ext cx="7663069" cy="427383"/>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365318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endParaRPr lang="zh-CN" altLang="zh-CN" sz="2800" b="1" dirty="0"/>
          </a:p>
        </p:txBody>
      </p:sp>
      <p:sp>
        <p:nvSpPr>
          <p:cNvPr id="3" name="矩形 2">
            <a:extLst>
              <a:ext uri="{FF2B5EF4-FFF2-40B4-BE49-F238E27FC236}">
                <a16:creationId xmlns:a16="http://schemas.microsoft.com/office/drawing/2014/main" id="{01F84F99-AC85-482B-8DD8-58C8D72EDD59}"/>
              </a:ext>
            </a:extLst>
          </p:cNvPr>
          <p:cNvSpPr/>
          <p:nvPr/>
        </p:nvSpPr>
        <p:spPr>
          <a:xfrm>
            <a:off x="530360" y="1574325"/>
            <a:ext cx="11267388" cy="224305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zh-CN" sz="2400" dirty="0">
                <a:solidFill>
                  <a:srgbClr val="000000"/>
                </a:solidFill>
                <a:latin typeface="+mn-ea"/>
                <a:cs typeface="Times New Roman" panose="02020603050405020304" pitchFamily="18" charset="0"/>
              </a:rPr>
              <a:t>在自然语言处理过程中，为了能更好地处理句子，往往需要把句子拆开分成一个一个的词语，这样能更好的分析句子的特性，这个过程叫就叫做分词。</a:t>
            </a:r>
            <a:endParaRPr lang="en-US" altLang="zh-CN" sz="2400" dirty="0">
              <a:solidFill>
                <a:srgbClr val="000000"/>
              </a:solidFill>
              <a:latin typeface="+mn-ea"/>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400" kern="100" dirty="0" err="1">
                <a:solidFill>
                  <a:srgbClr val="000000"/>
                </a:solidFill>
                <a:latin typeface="+mn-ea"/>
                <a:cs typeface="Times New Roman" panose="02020603050405020304" pitchFamily="18" charset="0"/>
              </a:rPr>
              <a:t>jieba</a:t>
            </a:r>
            <a:r>
              <a:rPr lang="zh-CN" altLang="zh-CN" sz="2400" kern="100" dirty="0">
                <a:solidFill>
                  <a:srgbClr val="000000"/>
                </a:solidFill>
                <a:latin typeface="+mn-ea"/>
                <a:cs typeface="Times New Roman" panose="02020603050405020304" pitchFamily="18" charset="0"/>
              </a:rPr>
              <a:t>是一个</a:t>
            </a:r>
            <a:r>
              <a:rPr lang="en-US" altLang="zh-CN" sz="2400" kern="100" dirty="0">
                <a:solidFill>
                  <a:srgbClr val="000000"/>
                </a:solidFill>
                <a:latin typeface="+mn-ea"/>
                <a:cs typeface="Times New Roman" panose="02020603050405020304" pitchFamily="18" charset="0"/>
              </a:rPr>
              <a:t>Python</a:t>
            </a:r>
            <a:r>
              <a:rPr lang="zh-CN" altLang="zh-CN" sz="2400" kern="100" dirty="0">
                <a:solidFill>
                  <a:srgbClr val="000000"/>
                </a:solidFill>
                <a:latin typeface="+mn-ea"/>
                <a:cs typeface="Times New Roman" panose="02020603050405020304" pitchFamily="18" charset="0"/>
              </a:rPr>
              <a:t>实现的中文分词组件，在中文分词界非常出名，支持简、繁体中文，高级用户还可以加入自定义词典以提高分词的准确率。</a:t>
            </a:r>
            <a:r>
              <a:rPr lang="zh-CN" altLang="en-US" sz="2400" dirty="0">
                <a:latin typeface="+mn-ea"/>
              </a:rPr>
              <a:t> </a:t>
            </a:r>
          </a:p>
        </p:txBody>
      </p:sp>
      <p:grpSp>
        <p:nvGrpSpPr>
          <p:cNvPr id="7" name="组合 6">
            <a:extLst>
              <a:ext uri="{FF2B5EF4-FFF2-40B4-BE49-F238E27FC236}">
                <a16:creationId xmlns:a16="http://schemas.microsoft.com/office/drawing/2014/main" id="{F7B4AA40-9E6A-493B-8123-E35E2B4F0D83}"/>
              </a:ext>
            </a:extLst>
          </p:cNvPr>
          <p:cNvGrpSpPr/>
          <p:nvPr/>
        </p:nvGrpSpPr>
        <p:grpSpPr>
          <a:xfrm>
            <a:off x="674376" y="3840939"/>
            <a:ext cx="11123372" cy="2309557"/>
            <a:chOff x="674376" y="3840939"/>
            <a:chExt cx="11123372" cy="2309557"/>
          </a:xfrm>
        </p:grpSpPr>
        <p:sp>
          <p:nvSpPr>
            <p:cNvPr id="5" name="矩形 4">
              <a:extLst>
                <a:ext uri="{FF2B5EF4-FFF2-40B4-BE49-F238E27FC236}">
                  <a16:creationId xmlns:a16="http://schemas.microsoft.com/office/drawing/2014/main" id="{DBE2C667-14AE-4F80-9E03-6415F75E7918}"/>
                </a:ext>
              </a:extLst>
            </p:cNvPr>
            <p:cNvSpPr/>
            <p:nvPr/>
          </p:nvSpPr>
          <p:spPr>
            <a:xfrm>
              <a:off x="674376" y="3840939"/>
              <a:ext cx="11123372" cy="2243050"/>
            </a:xfrm>
            <a:prstGeom prst="rect">
              <a:avLst/>
            </a:prstGeom>
          </p:spPr>
          <p:txBody>
            <a:bodyPr wrap="square">
              <a:spAutoFit/>
            </a:bodyPr>
            <a:lstStyle/>
            <a:p>
              <a:pPr algn="just">
                <a:lnSpc>
                  <a:spcPct val="150000"/>
                </a:lnSpc>
              </a:pPr>
              <a:r>
                <a:rPr lang="en-US" altLang="zh-CN" sz="2400" kern="100" dirty="0">
                  <a:solidFill>
                    <a:srgbClr val="000000"/>
                  </a:solidFill>
                  <a:latin typeface="+mn-ea"/>
                  <a:cs typeface="Times New Roman" panose="02020603050405020304" pitchFamily="18" charset="0"/>
                </a:rPr>
                <a:t>  </a:t>
              </a:r>
              <a:r>
                <a:rPr lang="zh-CN" altLang="zh-CN" sz="2400" kern="100" dirty="0">
                  <a:solidFill>
                    <a:srgbClr val="000000"/>
                  </a:solidFill>
                  <a:latin typeface="+mn-ea"/>
                  <a:cs typeface="Times New Roman" panose="02020603050405020304" pitchFamily="18" charset="0"/>
                </a:rPr>
                <a:t>全自动安装的方式如下：</a:t>
              </a:r>
              <a:endParaRPr lang="zh-CN" altLang="zh-CN" sz="2400" kern="100" dirty="0">
                <a:latin typeface="+mn-ea"/>
                <a:cs typeface="Times New Roman" panose="02020603050405020304" pitchFamily="18" charset="0"/>
              </a:endParaRPr>
            </a:p>
            <a:p>
              <a:pPr indent="266700" algn="just">
                <a:lnSpc>
                  <a:spcPct val="150000"/>
                </a:lnSpc>
                <a:spcAft>
                  <a:spcPts val="0"/>
                </a:spcAft>
              </a:pPr>
              <a:r>
                <a:rPr lang="en-US" altLang="zh-CN" sz="2400" kern="100" dirty="0">
                  <a:solidFill>
                    <a:srgbClr val="000000"/>
                  </a:solidFill>
                  <a:latin typeface="+mn-ea"/>
                  <a:cs typeface="Times New Roman" panose="02020603050405020304" pitchFamily="18" charset="0"/>
                </a:rPr>
                <a:t> </a:t>
              </a:r>
            </a:p>
            <a:p>
              <a:pPr indent="266700" algn="just">
                <a:lnSpc>
                  <a:spcPct val="150000"/>
                </a:lnSpc>
                <a:spcAft>
                  <a:spcPts val="0"/>
                </a:spcAft>
              </a:pPr>
              <a:r>
                <a:rPr lang="zh-CN" altLang="zh-CN" sz="2400" kern="100" dirty="0">
                  <a:solidFill>
                    <a:srgbClr val="000000"/>
                  </a:solidFill>
                  <a:latin typeface="+mn-ea"/>
                  <a:cs typeface="Times New Roman" panose="02020603050405020304" pitchFamily="18" charset="0"/>
                </a:rPr>
                <a:t>使用的方式：</a:t>
              </a:r>
              <a:endParaRPr lang="zh-CN" altLang="zh-CN" sz="2400" kern="100" dirty="0">
                <a:latin typeface="+mn-ea"/>
                <a:cs typeface="Times New Roman" panose="02020603050405020304" pitchFamily="18" charset="0"/>
              </a:endParaRPr>
            </a:p>
            <a:p>
              <a:pPr indent="266700" algn="just">
                <a:lnSpc>
                  <a:spcPct val="150000"/>
                </a:lnSpc>
                <a:spcAft>
                  <a:spcPts val="0"/>
                </a:spcAft>
              </a:pPr>
              <a:endParaRPr lang="zh-CN" altLang="zh-CN" sz="2400" kern="100" dirty="0">
                <a:solidFill>
                  <a:srgbClr val="000000"/>
                </a:solidFill>
                <a:latin typeface="+mn-ea"/>
                <a:cs typeface="Times New Roman" panose="02020603050405020304" pitchFamily="18" charset="0"/>
              </a:endParaRPr>
            </a:p>
          </p:txBody>
        </p:sp>
        <p:sp>
          <p:nvSpPr>
            <p:cNvPr id="6" name="矩形 5">
              <a:extLst>
                <a:ext uri="{FF2B5EF4-FFF2-40B4-BE49-F238E27FC236}">
                  <a16:creationId xmlns:a16="http://schemas.microsoft.com/office/drawing/2014/main" id="{655BF344-D466-49DA-A220-808D55353AEB}"/>
                </a:ext>
              </a:extLst>
            </p:cNvPr>
            <p:cNvSpPr/>
            <p:nvPr/>
          </p:nvSpPr>
          <p:spPr>
            <a:xfrm>
              <a:off x="890433" y="4458727"/>
              <a:ext cx="3945835" cy="58250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2400" kern="100" dirty="0">
                  <a:solidFill>
                    <a:srgbClr val="000000"/>
                  </a:solidFill>
                  <a:latin typeface="Consolas" panose="020B0609020204030204" pitchFamily="49" charset="0"/>
                </a:rPr>
                <a:t>pip install </a:t>
              </a:r>
              <a:r>
                <a:rPr lang="en-US" altLang="zh-CN" sz="2400" kern="100" dirty="0" err="1">
                  <a:solidFill>
                    <a:srgbClr val="000000"/>
                  </a:solidFill>
                  <a:latin typeface="Consolas" panose="020B0609020204030204" pitchFamily="49" charset="0"/>
                </a:rPr>
                <a:t>jieba</a:t>
              </a:r>
              <a:endParaRPr lang="zh-CN" altLang="en-US" sz="2400" dirty="0">
                <a:latin typeface="Consolas" panose="020B0609020204030204" pitchFamily="49" charset="0"/>
              </a:endParaRPr>
            </a:p>
          </p:txBody>
        </p:sp>
        <p:sp>
          <p:nvSpPr>
            <p:cNvPr id="11" name="矩形 10">
              <a:extLst>
                <a:ext uri="{FF2B5EF4-FFF2-40B4-BE49-F238E27FC236}">
                  <a16:creationId xmlns:a16="http://schemas.microsoft.com/office/drawing/2014/main" id="{90BE661C-ACF3-4CBD-ACF0-E55E2B7CB1BF}"/>
                </a:ext>
              </a:extLst>
            </p:cNvPr>
            <p:cNvSpPr/>
            <p:nvPr/>
          </p:nvSpPr>
          <p:spPr>
            <a:xfrm>
              <a:off x="890433" y="5567987"/>
              <a:ext cx="3945835" cy="58250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2400" kern="100" dirty="0">
                  <a:solidFill>
                    <a:srgbClr val="000000"/>
                  </a:solidFill>
                  <a:latin typeface="Consolas" panose="020B0609020204030204" pitchFamily="49" charset="0"/>
                </a:rPr>
                <a:t>import</a:t>
              </a:r>
              <a:r>
                <a:rPr lang="en-US" altLang="zh-CN" sz="2400" kern="100" dirty="0">
                  <a:solidFill>
                    <a:srgbClr val="000000"/>
                  </a:solidFill>
                  <a:latin typeface="+mn-ea"/>
                  <a:cs typeface="Times New Roman" panose="02020603050405020304" pitchFamily="18" charset="0"/>
                </a:rPr>
                <a:t> </a:t>
              </a:r>
              <a:r>
                <a:rPr lang="en-US" altLang="zh-CN" sz="2400" kern="100" dirty="0" err="1">
                  <a:solidFill>
                    <a:srgbClr val="000000"/>
                  </a:solidFill>
                  <a:latin typeface="Consolas" panose="020B0609020204030204" pitchFamily="49" charset="0"/>
                </a:rPr>
                <a:t>jieba</a:t>
              </a:r>
              <a:endParaRPr lang="zh-CN" altLang="en-US" sz="2400" kern="100" dirty="0">
                <a:solidFill>
                  <a:srgbClr val="000000"/>
                </a:solidFill>
                <a:latin typeface="Consolas" panose="020B0609020204030204" pitchFamily="49" charset="0"/>
              </a:endParaRPr>
            </a:p>
          </p:txBody>
        </p:sp>
      </p:grpSp>
    </p:spTree>
    <p:extLst>
      <p:ext uri="{BB962C8B-B14F-4D97-AF65-F5344CB8AC3E}">
        <p14:creationId xmlns:p14="http://schemas.microsoft.com/office/powerpoint/2010/main" val="3869556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sp>
        <p:nvSpPr>
          <p:cNvPr id="5" name="Rectangle 7">
            <a:extLst>
              <a:ext uri="{FF2B5EF4-FFF2-40B4-BE49-F238E27FC236}">
                <a16:creationId xmlns:a16="http://schemas.microsoft.com/office/drawing/2014/main" id="{0E2705CF-623C-4FCC-8B90-AACE9EFAAF17}"/>
              </a:ext>
            </a:extLst>
          </p:cNvPr>
          <p:cNvSpPr>
            <a:spLocks noChangeArrowheads="1"/>
          </p:cNvSpPr>
          <p:nvPr/>
        </p:nvSpPr>
        <p:spPr bwMode="auto">
          <a:xfrm>
            <a:off x="1878496" y="6378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a:extLst>
              <a:ext uri="{FF2B5EF4-FFF2-40B4-BE49-F238E27FC236}">
                <a16:creationId xmlns:a16="http://schemas.microsoft.com/office/drawing/2014/main" id="{DE6144FF-AA06-425A-98B0-D27664F470DC}"/>
              </a:ext>
            </a:extLst>
          </p:cNvPr>
          <p:cNvPicPr>
            <a:picLocks noChangeAspect="1"/>
          </p:cNvPicPr>
          <p:nvPr/>
        </p:nvPicPr>
        <p:blipFill>
          <a:blip r:embed="rId3"/>
          <a:stretch>
            <a:fillRect/>
          </a:stretch>
        </p:blipFill>
        <p:spPr>
          <a:xfrm>
            <a:off x="786100" y="1416366"/>
            <a:ext cx="8291099" cy="5108260"/>
          </a:xfrm>
          <a:prstGeom prst="rect">
            <a:avLst/>
          </a:prstGeom>
        </p:spPr>
        <p:style>
          <a:lnRef idx="1">
            <a:schemeClr val="dk1"/>
          </a:lnRef>
          <a:fillRef idx="2">
            <a:schemeClr val="dk1"/>
          </a:fillRef>
          <a:effectRef idx="1">
            <a:schemeClr val="dk1"/>
          </a:effectRef>
          <a:fontRef idx="minor">
            <a:schemeClr val="dk1"/>
          </a:fontRef>
        </p:style>
      </p:pic>
      <p:grpSp>
        <p:nvGrpSpPr>
          <p:cNvPr id="3" name="组合 2">
            <a:extLst>
              <a:ext uri="{FF2B5EF4-FFF2-40B4-BE49-F238E27FC236}">
                <a16:creationId xmlns:a16="http://schemas.microsoft.com/office/drawing/2014/main" id="{72B9C2E5-8A89-45B1-AFFE-5720C53C82BF}"/>
              </a:ext>
            </a:extLst>
          </p:cNvPr>
          <p:cNvGrpSpPr/>
          <p:nvPr/>
        </p:nvGrpSpPr>
        <p:grpSpPr>
          <a:xfrm>
            <a:off x="1192696" y="2343423"/>
            <a:ext cx="10505661" cy="2389083"/>
            <a:chOff x="1192696" y="2343423"/>
            <a:chExt cx="10505661" cy="2389083"/>
          </a:xfrm>
        </p:grpSpPr>
        <p:sp>
          <p:nvSpPr>
            <p:cNvPr id="11" name="矩形 10">
              <a:extLst>
                <a:ext uri="{FF2B5EF4-FFF2-40B4-BE49-F238E27FC236}">
                  <a16:creationId xmlns:a16="http://schemas.microsoft.com/office/drawing/2014/main" id="{72555C35-B57B-4C70-86CE-D34E238769B6}"/>
                </a:ext>
              </a:extLst>
            </p:cNvPr>
            <p:cNvSpPr/>
            <p:nvPr/>
          </p:nvSpPr>
          <p:spPr>
            <a:xfrm>
              <a:off x="9262361" y="2343423"/>
              <a:ext cx="2435996" cy="23890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r>
                <a:rPr lang="zh-CN" altLang="en-US" sz="2400" dirty="0"/>
                <a:t>统计每个词出现的频率，存放在字典</a:t>
              </a:r>
              <a:r>
                <a:rPr lang="en-US" altLang="zh-CN" sz="2400" dirty="0"/>
                <a:t>counts</a:t>
              </a:r>
              <a:r>
                <a:rPr lang="zh-CN" altLang="en-US" sz="2400" dirty="0"/>
                <a:t>中</a:t>
              </a:r>
            </a:p>
          </p:txBody>
        </p:sp>
        <p:sp>
          <p:nvSpPr>
            <p:cNvPr id="13" name="矩形 12">
              <a:extLst>
                <a:ext uri="{FF2B5EF4-FFF2-40B4-BE49-F238E27FC236}">
                  <a16:creationId xmlns:a16="http://schemas.microsoft.com/office/drawing/2014/main" id="{E85ED77C-2BD9-463E-BF51-996CDA79EAA1}"/>
                </a:ext>
              </a:extLst>
            </p:cNvPr>
            <p:cNvSpPr/>
            <p:nvPr/>
          </p:nvSpPr>
          <p:spPr>
            <a:xfrm>
              <a:off x="1192696" y="3000888"/>
              <a:ext cx="7663069" cy="1074155"/>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304066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pic>
        <p:nvPicPr>
          <p:cNvPr id="9" name="图片 8">
            <a:extLst>
              <a:ext uri="{FF2B5EF4-FFF2-40B4-BE49-F238E27FC236}">
                <a16:creationId xmlns:a16="http://schemas.microsoft.com/office/drawing/2014/main" id="{DE6144FF-AA06-425A-98B0-D27664F470DC}"/>
              </a:ext>
            </a:extLst>
          </p:cNvPr>
          <p:cNvPicPr>
            <a:picLocks noChangeAspect="1"/>
          </p:cNvPicPr>
          <p:nvPr/>
        </p:nvPicPr>
        <p:blipFill>
          <a:blip r:embed="rId3"/>
          <a:stretch>
            <a:fillRect/>
          </a:stretch>
        </p:blipFill>
        <p:spPr>
          <a:xfrm>
            <a:off x="786100" y="1416366"/>
            <a:ext cx="8291099" cy="5108260"/>
          </a:xfrm>
          <a:prstGeom prst="rect">
            <a:avLst/>
          </a:prstGeom>
        </p:spPr>
        <p:style>
          <a:lnRef idx="1">
            <a:schemeClr val="dk1"/>
          </a:lnRef>
          <a:fillRef idx="2">
            <a:schemeClr val="dk1"/>
          </a:fillRef>
          <a:effectRef idx="1">
            <a:schemeClr val="dk1"/>
          </a:effectRef>
          <a:fontRef idx="minor">
            <a:schemeClr val="dk1"/>
          </a:fontRef>
        </p:style>
      </p:pic>
      <p:grpSp>
        <p:nvGrpSpPr>
          <p:cNvPr id="3" name="组合 2">
            <a:extLst>
              <a:ext uri="{FF2B5EF4-FFF2-40B4-BE49-F238E27FC236}">
                <a16:creationId xmlns:a16="http://schemas.microsoft.com/office/drawing/2014/main" id="{01B249F2-D23D-4245-860E-5D01C5737B33}"/>
              </a:ext>
            </a:extLst>
          </p:cNvPr>
          <p:cNvGrpSpPr/>
          <p:nvPr/>
        </p:nvGrpSpPr>
        <p:grpSpPr>
          <a:xfrm>
            <a:off x="1192696" y="2343423"/>
            <a:ext cx="9889434" cy="2389083"/>
            <a:chOff x="1192696" y="2343423"/>
            <a:chExt cx="9889434" cy="2389083"/>
          </a:xfrm>
        </p:grpSpPr>
        <p:sp>
          <p:nvSpPr>
            <p:cNvPr id="11" name="矩形 10">
              <a:extLst>
                <a:ext uri="{FF2B5EF4-FFF2-40B4-BE49-F238E27FC236}">
                  <a16:creationId xmlns:a16="http://schemas.microsoft.com/office/drawing/2014/main" id="{72555C35-B57B-4C70-86CE-D34E238769B6}"/>
                </a:ext>
              </a:extLst>
            </p:cNvPr>
            <p:cNvSpPr/>
            <p:nvPr/>
          </p:nvSpPr>
          <p:spPr>
            <a:xfrm>
              <a:off x="9262361" y="2343423"/>
              <a:ext cx="1819769" cy="23890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r>
                <a:rPr lang="zh-CN" altLang="en-US" sz="2400" dirty="0"/>
                <a:t>按照出现频率对词排序</a:t>
              </a:r>
            </a:p>
          </p:txBody>
        </p:sp>
        <p:sp>
          <p:nvSpPr>
            <p:cNvPr id="13" name="矩形 12">
              <a:extLst>
                <a:ext uri="{FF2B5EF4-FFF2-40B4-BE49-F238E27FC236}">
                  <a16:creationId xmlns:a16="http://schemas.microsoft.com/office/drawing/2014/main" id="{E85ED77C-2BD9-463E-BF51-996CDA79EAA1}"/>
                </a:ext>
              </a:extLst>
            </p:cNvPr>
            <p:cNvSpPr/>
            <p:nvPr/>
          </p:nvSpPr>
          <p:spPr>
            <a:xfrm>
              <a:off x="1192696" y="4084256"/>
              <a:ext cx="7663069" cy="648250"/>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347691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pic>
        <p:nvPicPr>
          <p:cNvPr id="9" name="图片 8">
            <a:extLst>
              <a:ext uri="{FF2B5EF4-FFF2-40B4-BE49-F238E27FC236}">
                <a16:creationId xmlns:a16="http://schemas.microsoft.com/office/drawing/2014/main" id="{DE6144FF-AA06-425A-98B0-D27664F470DC}"/>
              </a:ext>
            </a:extLst>
          </p:cNvPr>
          <p:cNvPicPr>
            <a:picLocks noChangeAspect="1"/>
          </p:cNvPicPr>
          <p:nvPr/>
        </p:nvPicPr>
        <p:blipFill>
          <a:blip r:embed="rId3"/>
          <a:stretch>
            <a:fillRect/>
          </a:stretch>
        </p:blipFill>
        <p:spPr>
          <a:xfrm>
            <a:off x="786100" y="1416366"/>
            <a:ext cx="8291099" cy="5108260"/>
          </a:xfrm>
          <a:prstGeom prst="rect">
            <a:avLst/>
          </a:prstGeom>
        </p:spPr>
        <p:style>
          <a:lnRef idx="1">
            <a:schemeClr val="dk1"/>
          </a:lnRef>
          <a:fillRef idx="2">
            <a:schemeClr val="dk1"/>
          </a:fillRef>
          <a:effectRef idx="1">
            <a:schemeClr val="dk1"/>
          </a:effectRef>
          <a:fontRef idx="minor">
            <a:schemeClr val="dk1"/>
          </a:fontRef>
        </p:style>
      </p:pic>
      <p:grpSp>
        <p:nvGrpSpPr>
          <p:cNvPr id="5" name="组合 4">
            <a:extLst>
              <a:ext uri="{FF2B5EF4-FFF2-40B4-BE49-F238E27FC236}">
                <a16:creationId xmlns:a16="http://schemas.microsoft.com/office/drawing/2014/main" id="{4595C376-4006-436E-A38B-369B1E914ADB}"/>
              </a:ext>
            </a:extLst>
          </p:cNvPr>
          <p:cNvGrpSpPr/>
          <p:nvPr/>
        </p:nvGrpSpPr>
        <p:grpSpPr>
          <a:xfrm>
            <a:off x="1192696" y="3588027"/>
            <a:ext cx="10923104" cy="2822712"/>
            <a:chOff x="1192696" y="3588027"/>
            <a:chExt cx="10923104" cy="2822712"/>
          </a:xfrm>
        </p:grpSpPr>
        <p:sp>
          <p:nvSpPr>
            <p:cNvPr id="11" name="矩形 10">
              <a:extLst>
                <a:ext uri="{FF2B5EF4-FFF2-40B4-BE49-F238E27FC236}">
                  <a16:creationId xmlns:a16="http://schemas.microsoft.com/office/drawing/2014/main" id="{72555C35-B57B-4C70-86CE-D34E238769B6}"/>
                </a:ext>
              </a:extLst>
            </p:cNvPr>
            <p:cNvSpPr/>
            <p:nvPr/>
          </p:nvSpPr>
          <p:spPr>
            <a:xfrm>
              <a:off x="9153939" y="3588027"/>
              <a:ext cx="2961861" cy="2822712"/>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r>
                <a:rPr lang="en-US" altLang="zh-CN" sz="2400" dirty="0" err="1"/>
                <a:t>topn</a:t>
              </a:r>
              <a:r>
                <a:rPr lang="zh-CN" altLang="en-US" sz="2400" dirty="0"/>
                <a:t>表示要取的词的个数，将频率最高的</a:t>
              </a:r>
              <a:r>
                <a:rPr lang="en-US" altLang="zh-CN" sz="2400" dirty="0" err="1"/>
                <a:t>topn</a:t>
              </a:r>
              <a:r>
                <a:rPr lang="zh-CN" altLang="en-US" sz="2400" dirty="0"/>
                <a:t>个词及其频率数存放在文件中</a:t>
              </a:r>
            </a:p>
          </p:txBody>
        </p:sp>
        <p:sp>
          <p:nvSpPr>
            <p:cNvPr id="13" name="矩形 12">
              <a:extLst>
                <a:ext uri="{FF2B5EF4-FFF2-40B4-BE49-F238E27FC236}">
                  <a16:creationId xmlns:a16="http://schemas.microsoft.com/office/drawing/2014/main" id="{E85ED77C-2BD9-463E-BF51-996CDA79EAA1}"/>
                </a:ext>
              </a:extLst>
            </p:cNvPr>
            <p:cNvSpPr/>
            <p:nvPr/>
          </p:nvSpPr>
          <p:spPr>
            <a:xfrm>
              <a:off x="1192696" y="4730291"/>
              <a:ext cx="7663069" cy="1680447"/>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E60EE16C-C260-48C3-996D-A8E2E7F6337D}"/>
              </a:ext>
            </a:extLst>
          </p:cNvPr>
          <p:cNvSpPr/>
          <p:nvPr/>
        </p:nvSpPr>
        <p:spPr>
          <a:xfrm>
            <a:off x="6536718" y="835309"/>
            <a:ext cx="5425328" cy="224933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zh-CN" altLang="en-US" sz="2400" dirty="0"/>
              <a:t>这里的 </a:t>
            </a:r>
            <a:r>
              <a:rPr lang="zh-CN" altLang="en-US" sz="2400" dirty="0">
                <a:solidFill>
                  <a:srgbClr val="FF0000"/>
                </a:solidFill>
              </a:rPr>
              <a:t>filepath[:-4]+</a:t>
            </a:r>
            <a:r>
              <a:rPr lang="en-US" altLang="zh-CN" sz="2400" dirty="0">
                <a:solidFill>
                  <a:srgbClr val="FF0000"/>
                </a:solidFill>
              </a:rPr>
              <a:t>’</a:t>
            </a:r>
            <a:r>
              <a:rPr lang="zh-CN" altLang="en-US" sz="2400" dirty="0">
                <a:solidFill>
                  <a:srgbClr val="FF0000"/>
                </a:solidFill>
              </a:rPr>
              <a:t>_词频.txt</a:t>
            </a:r>
            <a:r>
              <a:rPr lang="en-US" altLang="zh-CN" sz="2400" dirty="0">
                <a:solidFill>
                  <a:srgbClr val="FF0000"/>
                </a:solidFill>
              </a:rPr>
              <a:t>’</a:t>
            </a:r>
            <a:r>
              <a:rPr lang="zh-CN" altLang="en-US" sz="2400" dirty="0"/>
              <a:t>是在生成词频文件的文件名。</a:t>
            </a:r>
            <a:endParaRPr lang="en-US" altLang="zh-CN" sz="2400" dirty="0"/>
          </a:p>
          <a:p>
            <a:pPr>
              <a:lnSpc>
                <a:spcPct val="150000"/>
              </a:lnSpc>
            </a:pPr>
            <a:r>
              <a:rPr lang="zh-CN" altLang="en-US" sz="2400" dirty="0"/>
              <a:t>例如：原文本文件为</a:t>
            </a:r>
            <a:r>
              <a:rPr lang="en-US" altLang="zh-CN" sz="2400" dirty="0">
                <a:solidFill>
                  <a:srgbClr val="FF0000"/>
                </a:solidFill>
              </a:rPr>
              <a:t>abc.txt</a:t>
            </a:r>
            <a:r>
              <a:rPr lang="zh-CN" altLang="en-US" sz="2400" dirty="0"/>
              <a:t>，则生成的词频文件名就为</a:t>
            </a:r>
            <a:r>
              <a:rPr lang="en-US" altLang="zh-CN" sz="2400" dirty="0">
                <a:solidFill>
                  <a:srgbClr val="FF0000"/>
                </a:solidFill>
              </a:rPr>
              <a:t>abc</a:t>
            </a:r>
            <a:r>
              <a:rPr lang="zh-CN" altLang="en-US" sz="2400" dirty="0">
                <a:solidFill>
                  <a:srgbClr val="FF0000"/>
                </a:solidFill>
              </a:rPr>
              <a:t> _词频.txt</a:t>
            </a:r>
          </a:p>
        </p:txBody>
      </p:sp>
    </p:spTree>
    <p:extLst>
      <p:ext uri="{BB962C8B-B14F-4D97-AF65-F5344CB8AC3E}">
        <p14:creationId xmlns:p14="http://schemas.microsoft.com/office/powerpoint/2010/main" val="200045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sp>
        <p:nvSpPr>
          <p:cNvPr id="5" name="Rectangle 7">
            <a:extLst>
              <a:ext uri="{FF2B5EF4-FFF2-40B4-BE49-F238E27FC236}">
                <a16:creationId xmlns:a16="http://schemas.microsoft.com/office/drawing/2014/main" id="{0E2705CF-623C-4FCC-8B90-AACE9EFAAF17}"/>
              </a:ext>
            </a:extLst>
          </p:cNvPr>
          <p:cNvSpPr>
            <a:spLocks noChangeArrowheads="1"/>
          </p:cNvSpPr>
          <p:nvPr/>
        </p:nvSpPr>
        <p:spPr bwMode="auto">
          <a:xfrm>
            <a:off x="1878496" y="6378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 name="图片 11">
            <a:extLst>
              <a:ext uri="{FF2B5EF4-FFF2-40B4-BE49-F238E27FC236}">
                <a16:creationId xmlns:a16="http://schemas.microsoft.com/office/drawing/2014/main" id="{EE1FE0EC-B866-4425-A540-ACB1BA60DA6B}"/>
              </a:ext>
            </a:extLst>
          </p:cNvPr>
          <p:cNvPicPr/>
          <p:nvPr/>
        </p:nvPicPr>
        <p:blipFill>
          <a:blip r:embed="rId3"/>
          <a:stretch>
            <a:fillRect/>
          </a:stretch>
        </p:blipFill>
        <p:spPr>
          <a:xfrm>
            <a:off x="786100" y="1396093"/>
            <a:ext cx="4830757" cy="5008621"/>
          </a:xfrm>
          <a:prstGeom prst="rect">
            <a:avLst/>
          </a:prstGeom>
          <a:ln w="3175">
            <a:solidFill>
              <a:schemeClr val="tx1"/>
            </a:solidFill>
          </a:ln>
        </p:spPr>
      </p:pic>
      <p:sp>
        <p:nvSpPr>
          <p:cNvPr id="8" name="矩形 7">
            <a:extLst>
              <a:ext uri="{FF2B5EF4-FFF2-40B4-BE49-F238E27FC236}">
                <a16:creationId xmlns:a16="http://schemas.microsoft.com/office/drawing/2014/main" id="{8E8FF988-E036-4100-8B76-7EB93DC986D6}"/>
              </a:ext>
            </a:extLst>
          </p:cNvPr>
          <p:cNvSpPr/>
          <p:nvPr/>
        </p:nvSpPr>
        <p:spPr>
          <a:xfrm>
            <a:off x="5874026" y="1396093"/>
            <a:ext cx="5784574" cy="224305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indent="266700" algn="just">
              <a:lnSpc>
                <a:spcPct val="150000"/>
              </a:lnSpc>
              <a:spcAft>
                <a:spcPts val="0"/>
              </a:spcAft>
            </a:pPr>
            <a:r>
              <a:rPr lang="zh-CN" altLang="zh-CN" sz="2400" kern="100" dirty="0">
                <a:solidFill>
                  <a:srgbClr val="000000"/>
                </a:solidFill>
                <a:latin typeface="+mn-ea"/>
                <a:cs typeface="Times New Roman" panose="02020603050405020304" pitchFamily="18" charset="0"/>
              </a:rPr>
              <a:t>①有很多单字词，这些词往往没有实际意义，并不能反映小说的内容。</a:t>
            </a:r>
            <a:endParaRPr lang="zh-CN" altLang="zh-CN" sz="2400" kern="100" dirty="0">
              <a:latin typeface="+mn-ea"/>
              <a:cs typeface="Times New Roman" panose="02020603050405020304" pitchFamily="18" charset="0"/>
            </a:endParaRPr>
          </a:p>
          <a:p>
            <a:pPr indent="266700" algn="just">
              <a:lnSpc>
                <a:spcPct val="150000"/>
              </a:lnSpc>
              <a:spcAft>
                <a:spcPts val="0"/>
              </a:spcAft>
            </a:pPr>
            <a:r>
              <a:rPr lang="zh-CN" altLang="zh-CN" sz="2400" kern="100" dirty="0">
                <a:solidFill>
                  <a:srgbClr val="000000"/>
                </a:solidFill>
                <a:latin typeface="+mn-ea"/>
                <a:cs typeface="Times New Roman" panose="02020603050405020304" pitchFamily="18" charset="0"/>
              </a:rPr>
              <a:t>②有标点符号，这些标点不在我们的统计范围内</a:t>
            </a:r>
            <a:r>
              <a:rPr lang="zh-CN" altLang="zh-CN" sz="2000" kern="100" dirty="0">
                <a:solidFill>
                  <a:srgbClr val="000000"/>
                </a:solidFill>
                <a:latin typeface="+mn-ea"/>
                <a:cs typeface="Times New Roman" panose="02020603050405020304" pitchFamily="18" charset="0"/>
              </a:rPr>
              <a:t>。</a:t>
            </a:r>
            <a:endParaRPr lang="zh-CN" altLang="zh-CN" sz="2000" kern="100" dirty="0">
              <a:latin typeface="+mn-ea"/>
              <a:cs typeface="Times New Roman" panose="02020603050405020304" pitchFamily="18" charset="0"/>
            </a:endParaRPr>
          </a:p>
        </p:txBody>
      </p:sp>
    </p:spTree>
    <p:extLst>
      <p:ext uri="{BB962C8B-B14F-4D97-AF65-F5344CB8AC3E}">
        <p14:creationId xmlns:p14="http://schemas.microsoft.com/office/powerpoint/2010/main" val="3000415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E20D678-74BB-490F-A14E-B5DFED352CC6}"/>
              </a:ext>
            </a:extLst>
          </p:cNvPr>
          <p:cNvPicPr>
            <a:picLocks noChangeAspect="1"/>
          </p:cNvPicPr>
          <p:nvPr/>
        </p:nvPicPr>
        <p:blipFill>
          <a:blip r:embed="rId3"/>
          <a:stretch>
            <a:fillRect/>
          </a:stretch>
        </p:blipFill>
        <p:spPr>
          <a:xfrm>
            <a:off x="786100" y="1396061"/>
            <a:ext cx="8377859" cy="5216100"/>
          </a:xfrm>
          <a:prstGeom prst="rect">
            <a:avLst/>
          </a:prstGeom>
        </p:spPr>
        <p:style>
          <a:lnRef idx="1">
            <a:schemeClr val="dk1"/>
          </a:lnRef>
          <a:fillRef idx="2">
            <a:schemeClr val="dk1"/>
          </a:fillRef>
          <a:effectRef idx="1">
            <a:schemeClr val="dk1"/>
          </a:effectRef>
          <a:fontRef idx="minor">
            <a:schemeClr val="dk1"/>
          </a:fontRef>
        </p:style>
      </p:pic>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grpSp>
        <p:nvGrpSpPr>
          <p:cNvPr id="3" name="组合 2">
            <a:extLst>
              <a:ext uri="{FF2B5EF4-FFF2-40B4-BE49-F238E27FC236}">
                <a16:creationId xmlns:a16="http://schemas.microsoft.com/office/drawing/2014/main" id="{1F5661DC-D1EA-4AE3-B2A6-7D56EECF6026}"/>
              </a:ext>
            </a:extLst>
          </p:cNvPr>
          <p:cNvGrpSpPr/>
          <p:nvPr/>
        </p:nvGrpSpPr>
        <p:grpSpPr>
          <a:xfrm>
            <a:off x="1331844" y="2146853"/>
            <a:ext cx="10585175" cy="2822712"/>
            <a:chOff x="1331844" y="2146853"/>
            <a:chExt cx="10585175" cy="2822712"/>
          </a:xfrm>
        </p:grpSpPr>
        <p:sp>
          <p:nvSpPr>
            <p:cNvPr id="11" name="矩形 10">
              <a:extLst>
                <a:ext uri="{FF2B5EF4-FFF2-40B4-BE49-F238E27FC236}">
                  <a16:creationId xmlns:a16="http://schemas.microsoft.com/office/drawing/2014/main" id="{72555C35-B57B-4C70-86CE-D34E238769B6}"/>
                </a:ext>
              </a:extLst>
            </p:cNvPr>
            <p:cNvSpPr/>
            <p:nvPr/>
          </p:nvSpPr>
          <p:spPr>
            <a:xfrm>
              <a:off x="9369287" y="2146853"/>
              <a:ext cx="2547732" cy="2822712"/>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r>
                <a:rPr lang="zh-CN" altLang="en-US" sz="2400" dirty="0"/>
                <a:t>如果该词的长度为</a:t>
              </a:r>
              <a:r>
                <a:rPr lang="en-US" altLang="zh-CN" sz="2400" dirty="0"/>
                <a:t>1</a:t>
              </a:r>
              <a:r>
                <a:rPr lang="zh-CN" altLang="en-US" sz="2400" dirty="0"/>
                <a:t>，则跳过，不参与统计。</a:t>
              </a:r>
            </a:p>
          </p:txBody>
        </p:sp>
        <p:sp>
          <p:nvSpPr>
            <p:cNvPr id="13" name="矩形 12">
              <a:extLst>
                <a:ext uri="{FF2B5EF4-FFF2-40B4-BE49-F238E27FC236}">
                  <a16:creationId xmlns:a16="http://schemas.microsoft.com/office/drawing/2014/main" id="{E85ED77C-2BD9-463E-BF51-996CDA79EAA1}"/>
                </a:ext>
              </a:extLst>
            </p:cNvPr>
            <p:cNvSpPr/>
            <p:nvPr/>
          </p:nvSpPr>
          <p:spPr>
            <a:xfrm>
              <a:off x="1331844" y="2747803"/>
              <a:ext cx="7663069" cy="1068823"/>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39725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sp>
        <p:nvSpPr>
          <p:cNvPr id="5" name="Rectangle 7">
            <a:extLst>
              <a:ext uri="{FF2B5EF4-FFF2-40B4-BE49-F238E27FC236}">
                <a16:creationId xmlns:a16="http://schemas.microsoft.com/office/drawing/2014/main" id="{0E2705CF-623C-4FCC-8B90-AACE9EFAAF17}"/>
              </a:ext>
            </a:extLst>
          </p:cNvPr>
          <p:cNvSpPr>
            <a:spLocks noChangeArrowheads="1"/>
          </p:cNvSpPr>
          <p:nvPr/>
        </p:nvSpPr>
        <p:spPr bwMode="auto">
          <a:xfrm>
            <a:off x="1878496" y="6378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a:extLst>
              <a:ext uri="{FF2B5EF4-FFF2-40B4-BE49-F238E27FC236}">
                <a16:creationId xmlns:a16="http://schemas.microsoft.com/office/drawing/2014/main" id="{8E8FF988-E036-4100-8B76-7EB93DC986D6}"/>
              </a:ext>
            </a:extLst>
          </p:cNvPr>
          <p:cNvSpPr/>
          <p:nvPr/>
        </p:nvSpPr>
        <p:spPr>
          <a:xfrm>
            <a:off x="5874026" y="1396093"/>
            <a:ext cx="5784574" cy="3351046"/>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342900" indent="-342900" algn="just">
              <a:lnSpc>
                <a:spcPct val="150000"/>
              </a:lnSpc>
              <a:spcAft>
                <a:spcPts val="0"/>
              </a:spcAft>
              <a:buFont typeface="Arial" panose="020B0604020202020204" pitchFamily="34" charset="0"/>
              <a:buChar char="•"/>
            </a:pPr>
            <a:r>
              <a:rPr lang="zh-CN" altLang="zh-CN" sz="2400" dirty="0">
                <a:latin typeface="+mn-ea"/>
              </a:rPr>
              <a:t>出现频率最高的词语是“宝玉”，出现了</a:t>
            </a:r>
            <a:r>
              <a:rPr lang="en-US" altLang="zh-CN" sz="2400" dirty="0">
                <a:latin typeface="+mn-ea"/>
              </a:rPr>
              <a:t>3773</a:t>
            </a:r>
            <a:r>
              <a:rPr lang="zh-CN" altLang="zh-CN" sz="2400" dirty="0">
                <a:latin typeface="+mn-ea"/>
              </a:rPr>
              <a:t>次，宝玉当仁不让的是《红楼梦》的一号主角。</a:t>
            </a:r>
            <a:endParaRPr lang="en-US" altLang="zh-CN" sz="2400" dirty="0">
              <a:latin typeface="+mn-ea"/>
            </a:endParaRPr>
          </a:p>
          <a:p>
            <a:pPr marL="342900" indent="-342900" algn="just">
              <a:lnSpc>
                <a:spcPct val="150000"/>
              </a:lnSpc>
              <a:spcAft>
                <a:spcPts val="0"/>
              </a:spcAft>
              <a:buFont typeface="Arial" panose="020B0604020202020204" pitchFamily="34" charset="0"/>
              <a:buChar char="•"/>
            </a:pPr>
            <a:r>
              <a:rPr lang="zh-CN" altLang="zh-CN" sz="2400" dirty="0">
                <a:latin typeface="+mn-ea"/>
              </a:rPr>
              <a:t>后面紧跟的高频词是“什么”，“一个”，这些也都是无意义的词语，需要我们进一步去除。</a:t>
            </a:r>
            <a:endParaRPr lang="zh-CN" altLang="zh-CN" sz="2400" kern="100" dirty="0">
              <a:latin typeface="+mn-ea"/>
              <a:cs typeface="Times New Roman" panose="02020603050405020304" pitchFamily="18" charset="0"/>
            </a:endParaRPr>
          </a:p>
        </p:txBody>
      </p:sp>
      <p:pic>
        <p:nvPicPr>
          <p:cNvPr id="11" name="图片 10">
            <a:extLst>
              <a:ext uri="{FF2B5EF4-FFF2-40B4-BE49-F238E27FC236}">
                <a16:creationId xmlns:a16="http://schemas.microsoft.com/office/drawing/2014/main" id="{C2F9595D-965C-4F54-AFEA-2E280BA99AB6}"/>
              </a:ext>
            </a:extLst>
          </p:cNvPr>
          <p:cNvPicPr/>
          <p:nvPr/>
        </p:nvPicPr>
        <p:blipFill>
          <a:blip r:embed="rId3"/>
          <a:stretch>
            <a:fillRect/>
          </a:stretch>
        </p:blipFill>
        <p:spPr>
          <a:xfrm>
            <a:off x="886998" y="1450170"/>
            <a:ext cx="4509950" cy="4771721"/>
          </a:xfrm>
          <a:prstGeom prst="rect">
            <a:avLst/>
          </a:prstGeom>
          <a:ln/>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219965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sp>
        <p:nvSpPr>
          <p:cNvPr id="5" name="Rectangle 7">
            <a:extLst>
              <a:ext uri="{FF2B5EF4-FFF2-40B4-BE49-F238E27FC236}">
                <a16:creationId xmlns:a16="http://schemas.microsoft.com/office/drawing/2014/main" id="{0E2705CF-623C-4FCC-8B90-AACE9EFAAF17}"/>
              </a:ext>
            </a:extLst>
          </p:cNvPr>
          <p:cNvSpPr>
            <a:spLocks noChangeArrowheads="1"/>
          </p:cNvSpPr>
          <p:nvPr/>
        </p:nvSpPr>
        <p:spPr bwMode="auto">
          <a:xfrm>
            <a:off x="1878496" y="6378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a:extLst>
              <a:ext uri="{FF2B5EF4-FFF2-40B4-BE49-F238E27FC236}">
                <a16:creationId xmlns:a16="http://schemas.microsoft.com/office/drawing/2014/main" id="{8E8FF988-E036-4100-8B76-7EB93DC986D6}"/>
              </a:ext>
            </a:extLst>
          </p:cNvPr>
          <p:cNvSpPr/>
          <p:nvPr/>
        </p:nvSpPr>
        <p:spPr>
          <a:xfrm>
            <a:off x="786100" y="1590415"/>
            <a:ext cx="5784574" cy="224305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zh-CN" altLang="en-US" sz="2400" dirty="0">
                <a:latin typeface="+mn-ea"/>
              </a:rPr>
              <a:t>如</a:t>
            </a:r>
            <a:r>
              <a:rPr lang="zh-CN" altLang="zh-CN" sz="2400" dirty="0">
                <a:latin typeface="+mn-ea"/>
              </a:rPr>
              <a:t>何去除这些与文章意义无关的词语，我们可以考虑使用停用词表。本章中使用的停用词表文件</a:t>
            </a:r>
            <a:r>
              <a:rPr lang="en-US" altLang="zh-CN" sz="2400" dirty="0">
                <a:latin typeface="+mn-ea"/>
              </a:rPr>
              <a:t>“</a:t>
            </a:r>
            <a:r>
              <a:rPr lang="en-US" altLang="zh-CN" sz="2400" dirty="0" err="1">
                <a:latin typeface="+mn-ea"/>
              </a:rPr>
              <a:t>my_stop_words.txt</a:t>
            </a:r>
            <a:r>
              <a:rPr lang="en-US" altLang="zh-CN" sz="2400" dirty="0">
                <a:latin typeface="+mn-ea"/>
              </a:rPr>
              <a:t>”</a:t>
            </a:r>
            <a:r>
              <a:rPr lang="zh-CN" altLang="zh-CN" sz="2400" dirty="0">
                <a:latin typeface="+mn-ea"/>
              </a:rPr>
              <a:t>，部分内容如</a:t>
            </a:r>
            <a:r>
              <a:rPr lang="zh-CN" altLang="en-US" sz="2400" dirty="0">
                <a:latin typeface="+mn-ea"/>
              </a:rPr>
              <a:t>图</a:t>
            </a:r>
            <a:r>
              <a:rPr lang="zh-CN" altLang="zh-CN" sz="2400" dirty="0">
                <a:latin typeface="+mn-ea"/>
              </a:rPr>
              <a:t>：</a:t>
            </a:r>
          </a:p>
        </p:txBody>
      </p:sp>
      <p:pic>
        <p:nvPicPr>
          <p:cNvPr id="12" name="图片 11">
            <a:extLst>
              <a:ext uri="{FF2B5EF4-FFF2-40B4-BE49-F238E27FC236}">
                <a16:creationId xmlns:a16="http://schemas.microsoft.com/office/drawing/2014/main" id="{9FA3A069-1BE2-4898-9586-4A9CDEA776D5}"/>
              </a:ext>
            </a:extLst>
          </p:cNvPr>
          <p:cNvPicPr/>
          <p:nvPr/>
        </p:nvPicPr>
        <p:blipFill>
          <a:blip r:embed="rId3"/>
          <a:stretch>
            <a:fillRect/>
          </a:stretch>
        </p:blipFill>
        <p:spPr>
          <a:xfrm>
            <a:off x="6723407" y="881154"/>
            <a:ext cx="5104157" cy="5323565"/>
          </a:xfrm>
          <a:prstGeom prst="rect">
            <a:avLst/>
          </a:prstGeom>
          <a:ln/>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221955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pic>
        <p:nvPicPr>
          <p:cNvPr id="5" name="图片 4">
            <a:extLst>
              <a:ext uri="{FF2B5EF4-FFF2-40B4-BE49-F238E27FC236}">
                <a16:creationId xmlns:a16="http://schemas.microsoft.com/office/drawing/2014/main" id="{E0E44D18-8E9D-4A83-9209-56C7F6522E79}"/>
              </a:ext>
            </a:extLst>
          </p:cNvPr>
          <p:cNvPicPr>
            <a:picLocks noChangeAspect="1"/>
          </p:cNvPicPr>
          <p:nvPr/>
        </p:nvPicPr>
        <p:blipFill>
          <a:blip r:embed="rId3"/>
          <a:stretch>
            <a:fillRect/>
          </a:stretch>
        </p:blipFill>
        <p:spPr>
          <a:xfrm>
            <a:off x="0" y="1370969"/>
            <a:ext cx="12192000" cy="1294426"/>
          </a:xfrm>
          <a:prstGeom prst="rect">
            <a:avLst/>
          </a:prstGeom>
        </p:spPr>
        <p:style>
          <a:lnRef idx="1">
            <a:schemeClr val="dk1"/>
          </a:lnRef>
          <a:fillRef idx="2">
            <a:schemeClr val="dk1"/>
          </a:fillRef>
          <a:effectRef idx="1">
            <a:schemeClr val="dk1"/>
          </a:effectRef>
          <a:fontRef idx="minor">
            <a:schemeClr val="dk1"/>
          </a:fontRef>
        </p:style>
      </p:pic>
      <p:sp>
        <p:nvSpPr>
          <p:cNvPr id="11" name="矩形 10">
            <a:extLst>
              <a:ext uri="{FF2B5EF4-FFF2-40B4-BE49-F238E27FC236}">
                <a16:creationId xmlns:a16="http://schemas.microsoft.com/office/drawing/2014/main" id="{72555C35-B57B-4C70-86CE-D34E238769B6}"/>
              </a:ext>
            </a:extLst>
          </p:cNvPr>
          <p:cNvSpPr/>
          <p:nvPr/>
        </p:nvSpPr>
        <p:spPr>
          <a:xfrm>
            <a:off x="5307497" y="3226418"/>
            <a:ext cx="6291470" cy="115293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r>
              <a:rPr lang="zh-CN" altLang="en-US" sz="2400" dirty="0"/>
              <a:t>将停用词文件中的词读入到列表</a:t>
            </a:r>
            <a:r>
              <a:rPr lang="en-US" altLang="zh-CN" sz="2400" dirty="0" err="1"/>
              <a:t>stopwords</a:t>
            </a:r>
            <a:r>
              <a:rPr lang="zh-CN" altLang="en-US" sz="2400" dirty="0"/>
              <a:t>中</a:t>
            </a:r>
          </a:p>
        </p:txBody>
      </p:sp>
    </p:spTree>
    <p:extLst>
      <p:ext uri="{BB962C8B-B14F-4D97-AF65-F5344CB8AC3E}">
        <p14:creationId xmlns:p14="http://schemas.microsoft.com/office/powerpoint/2010/main" val="413975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AC48DD6-BFE3-42BE-93DB-73CB6EA2534A}"/>
              </a:ext>
            </a:extLst>
          </p:cNvPr>
          <p:cNvPicPr>
            <a:picLocks noChangeAspect="1"/>
          </p:cNvPicPr>
          <p:nvPr/>
        </p:nvPicPr>
        <p:blipFill>
          <a:blip r:embed="rId3"/>
          <a:stretch>
            <a:fillRect/>
          </a:stretch>
        </p:blipFill>
        <p:spPr>
          <a:xfrm>
            <a:off x="3392765" y="887689"/>
            <a:ext cx="8524254" cy="5792862"/>
          </a:xfrm>
          <a:prstGeom prst="rect">
            <a:avLst/>
          </a:prstGeom>
        </p:spPr>
        <p:style>
          <a:lnRef idx="1">
            <a:schemeClr val="dk1"/>
          </a:lnRef>
          <a:fillRef idx="2">
            <a:schemeClr val="dk1"/>
          </a:fillRef>
          <a:effectRef idx="1">
            <a:schemeClr val="dk1"/>
          </a:effectRef>
          <a:fontRef idx="minor">
            <a:schemeClr val="dk1"/>
          </a:fontRef>
        </p:style>
      </p:pic>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grpSp>
        <p:nvGrpSpPr>
          <p:cNvPr id="3" name="组合 2">
            <a:extLst>
              <a:ext uri="{FF2B5EF4-FFF2-40B4-BE49-F238E27FC236}">
                <a16:creationId xmlns:a16="http://schemas.microsoft.com/office/drawing/2014/main" id="{9816F549-B135-4757-B6A4-89069A286A6B}"/>
              </a:ext>
            </a:extLst>
          </p:cNvPr>
          <p:cNvGrpSpPr/>
          <p:nvPr/>
        </p:nvGrpSpPr>
        <p:grpSpPr>
          <a:xfrm>
            <a:off x="635547" y="2236767"/>
            <a:ext cx="10834211" cy="2056937"/>
            <a:chOff x="635547" y="2236767"/>
            <a:chExt cx="10834211" cy="2056937"/>
          </a:xfrm>
        </p:grpSpPr>
        <p:sp>
          <p:nvSpPr>
            <p:cNvPr id="11" name="矩形 10">
              <a:extLst>
                <a:ext uri="{FF2B5EF4-FFF2-40B4-BE49-F238E27FC236}">
                  <a16:creationId xmlns:a16="http://schemas.microsoft.com/office/drawing/2014/main" id="{72555C35-B57B-4C70-86CE-D34E238769B6}"/>
                </a:ext>
              </a:extLst>
            </p:cNvPr>
            <p:cNvSpPr/>
            <p:nvPr/>
          </p:nvSpPr>
          <p:spPr>
            <a:xfrm>
              <a:off x="635547" y="2236767"/>
              <a:ext cx="2907772" cy="2056937"/>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r>
                <a:rPr lang="zh-CN" altLang="en-US" sz="2400" dirty="0"/>
                <a:t>如果该词不在停用词列表</a:t>
              </a:r>
              <a:r>
                <a:rPr lang="en-US" altLang="zh-CN" sz="2400" dirty="0" err="1"/>
                <a:t>stopwords</a:t>
              </a:r>
              <a:r>
                <a:rPr lang="zh-CN" altLang="en-US" sz="2400" dirty="0"/>
                <a:t>中，才参与统计。</a:t>
              </a:r>
            </a:p>
          </p:txBody>
        </p:sp>
        <p:sp>
          <p:nvSpPr>
            <p:cNvPr id="13" name="矩形 12">
              <a:extLst>
                <a:ext uri="{FF2B5EF4-FFF2-40B4-BE49-F238E27FC236}">
                  <a16:creationId xmlns:a16="http://schemas.microsoft.com/office/drawing/2014/main" id="{E85ED77C-2BD9-463E-BF51-996CDA79EAA1}"/>
                </a:ext>
              </a:extLst>
            </p:cNvPr>
            <p:cNvSpPr/>
            <p:nvPr/>
          </p:nvSpPr>
          <p:spPr>
            <a:xfrm>
              <a:off x="4528932" y="3393847"/>
              <a:ext cx="6940826" cy="740832"/>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226879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sp>
        <p:nvSpPr>
          <p:cNvPr id="5" name="Rectangle 7">
            <a:extLst>
              <a:ext uri="{FF2B5EF4-FFF2-40B4-BE49-F238E27FC236}">
                <a16:creationId xmlns:a16="http://schemas.microsoft.com/office/drawing/2014/main" id="{0E2705CF-623C-4FCC-8B90-AACE9EFAAF17}"/>
              </a:ext>
            </a:extLst>
          </p:cNvPr>
          <p:cNvSpPr>
            <a:spLocks noChangeArrowheads="1"/>
          </p:cNvSpPr>
          <p:nvPr/>
        </p:nvSpPr>
        <p:spPr bwMode="auto">
          <a:xfrm>
            <a:off x="1878496" y="6378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a:extLst>
              <a:ext uri="{FF2B5EF4-FFF2-40B4-BE49-F238E27FC236}">
                <a16:creationId xmlns:a16="http://schemas.microsoft.com/office/drawing/2014/main" id="{8E8FF988-E036-4100-8B76-7EB93DC986D6}"/>
              </a:ext>
            </a:extLst>
          </p:cNvPr>
          <p:cNvSpPr/>
          <p:nvPr/>
        </p:nvSpPr>
        <p:spPr>
          <a:xfrm>
            <a:off x="5307496" y="1396093"/>
            <a:ext cx="5784574" cy="279704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lnSpc>
                <a:spcPct val="150000"/>
              </a:lnSpc>
              <a:spcAft>
                <a:spcPts val="0"/>
              </a:spcAft>
            </a:pPr>
            <a:r>
              <a:rPr lang="zh-CN" altLang="zh-CN" sz="2400" dirty="0"/>
              <a:t>观察输出结果，不难发现“凤姐”和“凤姐儿”应该是一个人物，包括后面的“黛玉”和“林黛玉”，“林妹妹”也是一个人，“宝玉”以及“宝二爷”也应该一起统计</a:t>
            </a:r>
            <a:r>
              <a:rPr lang="zh-CN" altLang="en-US" sz="2400" dirty="0"/>
              <a:t>。</a:t>
            </a:r>
            <a:endParaRPr lang="zh-CN" altLang="zh-CN" sz="3200" kern="100" dirty="0">
              <a:latin typeface="+mn-ea"/>
              <a:cs typeface="Times New Roman" panose="02020603050405020304" pitchFamily="18" charset="0"/>
            </a:endParaRPr>
          </a:p>
        </p:txBody>
      </p:sp>
      <p:pic>
        <p:nvPicPr>
          <p:cNvPr id="12" name="图片 11">
            <a:extLst>
              <a:ext uri="{FF2B5EF4-FFF2-40B4-BE49-F238E27FC236}">
                <a16:creationId xmlns:a16="http://schemas.microsoft.com/office/drawing/2014/main" id="{B22A31D5-ECA9-425E-91B2-A473F5CAA35B}"/>
              </a:ext>
            </a:extLst>
          </p:cNvPr>
          <p:cNvPicPr/>
          <p:nvPr/>
        </p:nvPicPr>
        <p:blipFill>
          <a:blip r:embed="rId3"/>
          <a:stretch>
            <a:fillRect/>
          </a:stretch>
        </p:blipFill>
        <p:spPr>
          <a:xfrm>
            <a:off x="918195" y="1396093"/>
            <a:ext cx="3981796" cy="5216065"/>
          </a:xfrm>
          <a:prstGeom prst="rect">
            <a:avLst/>
          </a:prstGeom>
          <a:ln/>
        </p:spPr>
        <p:style>
          <a:lnRef idx="1">
            <a:schemeClr val="dk1"/>
          </a:lnRef>
          <a:fillRef idx="2">
            <a:schemeClr val="dk1"/>
          </a:fillRef>
          <a:effectRef idx="1">
            <a:schemeClr val="dk1"/>
          </a:effectRef>
          <a:fontRef idx="minor">
            <a:schemeClr val="dk1"/>
          </a:fontRef>
        </p:style>
      </p:pic>
      <p:sp>
        <p:nvSpPr>
          <p:cNvPr id="3" name="椭圆 2">
            <a:extLst>
              <a:ext uri="{FF2B5EF4-FFF2-40B4-BE49-F238E27FC236}">
                <a16:creationId xmlns:a16="http://schemas.microsoft.com/office/drawing/2014/main" id="{ED18355A-141E-41B3-9C0C-4120BA443C08}"/>
              </a:ext>
            </a:extLst>
          </p:cNvPr>
          <p:cNvSpPr/>
          <p:nvPr/>
        </p:nvSpPr>
        <p:spPr>
          <a:xfrm>
            <a:off x="530360" y="2472742"/>
            <a:ext cx="1348136" cy="581052"/>
          </a:xfrm>
          <a:prstGeom prst="ellipse">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41C82A4E-33E2-4179-B944-4F12323D9BA0}"/>
              </a:ext>
            </a:extLst>
          </p:cNvPr>
          <p:cNvSpPr/>
          <p:nvPr/>
        </p:nvSpPr>
        <p:spPr>
          <a:xfrm>
            <a:off x="530360" y="4948496"/>
            <a:ext cx="1348136" cy="581052"/>
          </a:xfrm>
          <a:prstGeom prst="ellipse">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extLst>
      <p:ext uri="{BB962C8B-B14F-4D97-AF65-F5344CB8AC3E}">
        <p14:creationId xmlns:p14="http://schemas.microsoft.com/office/powerpoint/2010/main" val="51841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r>
              <a:rPr lang="en-US" altLang="zh-CN" sz="2800" b="1" dirty="0"/>
              <a:t>——</a:t>
            </a:r>
            <a:r>
              <a:rPr lang="en-US" altLang="zh-CN" sz="2800" b="1" dirty="0" err="1"/>
              <a:t>jieba</a:t>
            </a:r>
            <a:r>
              <a:rPr lang="zh-CN" altLang="zh-CN" sz="2800" b="1" dirty="0"/>
              <a:t>库主要函数</a:t>
            </a:r>
          </a:p>
        </p:txBody>
      </p:sp>
      <p:graphicFrame>
        <p:nvGraphicFramePr>
          <p:cNvPr id="7" name="表格 6">
            <a:extLst>
              <a:ext uri="{FF2B5EF4-FFF2-40B4-BE49-F238E27FC236}">
                <a16:creationId xmlns:a16="http://schemas.microsoft.com/office/drawing/2014/main" id="{7594F343-42D9-4DC9-B8AB-7FDFA4449B72}"/>
              </a:ext>
            </a:extLst>
          </p:cNvPr>
          <p:cNvGraphicFramePr>
            <a:graphicFrameLocks noGrp="1"/>
          </p:cNvGraphicFramePr>
          <p:nvPr>
            <p:extLst>
              <p:ext uri="{D42A27DB-BD31-4B8C-83A1-F6EECF244321}">
                <p14:modId xmlns:p14="http://schemas.microsoft.com/office/powerpoint/2010/main" val="2998394770"/>
              </p:ext>
            </p:extLst>
          </p:nvPr>
        </p:nvGraphicFramePr>
        <p:xfrm>
          <a:off x="776097" y="1771282"/>
          <a:ext cx="10912320" cy="4649400"/>
        </p:xfrm>
        <a:graphic>
          <a:graphicData uri="http://schemas.openxmlformats.org/drawingml/2006/table">
            <a:tbl>
              <a:tblPr firstRow="1" bandRow="1">
                <a:tableStyleId>{FABFCF23-3B69-468F-B69F-88F6DE6A72F2}</a:tableStyleId>
              </a:tblPr>
              <a:tblGrid>
                <a:gridCol w="4334893">
                  <a:extLst>
                    <a:ext uri="{9D8B030D-6E8A-4147-A177-3AD203B41FA5}">
                      <a16:colId xmlns:a16="http://schemas.microsoft.com/office/drawing/2014/main" val="3239259049"/>
                    </a:ext>
                  </a:extLst>
                </a:gridCol>
                <a:gridCol w="6577427">
                  <a:extLst>
                    <a:ext uri="{9D8B030D-6E8A-4147-A177-3AD203B41FA5}">
                      <a16:colId xmlns:a16="http://schemas.microsoft.com/office/drawing/2014/main" val="3127970227"/>
                    </a:ext>
                  </a:extLst>
                </a:gridCol>
              </a:tblGrid>
              <a:tr h="581175">
                <a:tc>
                  <a:txBody>
                    <a:bodyPr/>
                    <a:lstStyle/>
                    <a:p>
                      <a:pPr algn="ctr">
                        <a:lnSpc>
                          <a:spcPts val="1200"/>
                        </a:lnSpc>
                        <a:spcAft>
                          <a:spcPts val="0"/>
                        </a:spcAft>
                      </a:pPr>
                      <a:r>
                        <a:rPr lang="zh-CN" sz="2000" kern="100" dirty="0">
                          <a:effectLst/>
                          <a:latin typeface="+mn-ea"/>
                          <a:ea typeface="+mn-ea"/>
                        </a:rPr>
                        <a:t>函数</a:t>
                      </a:r>
                      <a:endParaRPr lang="zh-CN" sz="2000" kern="100" dirty="0">
                        <a:effectLst/>
                        <a:latin typeface="+mn-ea"/>
                        <a:ea typeface="+mn-ea"/>
                        <a:cs typeface="Times New Roman" panose="02020603050405020304" pitchFamily="18" charset="0"/>
                      </a:endParaRPr>
                    </a:p>
                  </a:txBody>
                  <a:tcPr marL="51435" marR="51435" marT="9525" marB="0" anchor="ctr"/>
                </a:tc>
                <a:tc>
                  <a:txBody>
                    <a:bodyPr/>
                    <a:lstStyle/>
                    <a:p>
                      <a:pPr algn="ctr">
                        <a:lnSpc>
                          <a:spcPts val="1200"/>
                        </a:lnSpc>
                        <a:spcAft>
                          <a:spcPts val="0"/>
                        </a:spcAft>
                      </a:pPr>
                      <a:r>
                        <a:rPr lang="zh-CN" sz="2000" kern="100" dirty="0">
                          <a:effectLst/>
                          <a:latin typeface="+mn-ea"/>
                          <a:ea typeface="+mn-ea"/>
                        </a:rPr>
                        <a:t>描述</a:t>
                      </a:r>
                      <a:endParaRPr lang="zh-CN" sz="2000" kern="100" dirty="0">
                        <a:effectLst/>
                        <a:latin typeface="+mn-ea"/>
                        <a:ea typeface="+mn-ea"/>
                        <a:cs typeface="Times New Roman" panose="02020603050405020304" pitchFamily="18" charset="0"/>
                      </a:endParaRPr>
                    </a:p>
                  </a:txBody>
                  <a:tcPr marL="51435" marR="51435" marT="9525" marB="0" anchor="ctr"/>
                </a:tc>
                <a:extLst>
                  <a:ext uri="{0D108BD9-81ED-4DB2-BD59-A6C34878D82A}">
                    <a16:rowId xmlns:a16="http://schemas.microsoft.com/office/drawing/2014/main" val="101004330"/>
                  </a:ext>
                </a:extLst>
              </a:tr>
              <a:tr h="581175">
                <a:tc>
                  <a:txBody>
                    <a:bodyPr/>
                    <a:lstStyle/>
                    <a:p>
                      <a:pPr algn="ctr">
                        <a:lnSpc>
                          <a:spcPts val="1200"/>
                        </a:lnSpc>
                        <a:spcAft>
                          <a:spcPts val="0"/>
                        </a:spcAft>
                      </a:pPr>
                      <a:r>
                        <a:rPr lang="en-US" sz="2000" kern="100" dirty="0" err="1">
                          <a:effectLst/>
                          <a:latin typeface="+mn-ea"/>
                          <a:ea typeface="+mn-ea"/>
                        </a:rPr>
                        <a:t>jieba.cut</a:t>
                      </a:r>
                      <a:r>
                        <a:rPr lang="en-US" sz="2000" kern="100" dirty="0">
                          <a:effectLst/>
                          <a:latin typeface="+mn-ea"/>
                          <a:ea typeface="+mn-ea"/>
                        </a:rPr>
                        <a:t>(s)</a:t>
                      </a:r>
                      <a:endParaRPr lang="zh-CN" sz="2000" kern="100" dirty="0">
                        <a:effectLst/>
                        <a:latin typeface="+mn-ea"/>
                        <a:ea typeface="+mn-ea"/>
                        <a:cs typeface="Times New Roman" panose="02020603050405020304" pitchFamily="18" charset="0"/>
                      </a:endParaRPr>
                    </a:p>
                  </a:txBody>
                  <a:tcPr marL="51435" marR="51435" marT="9525" marB="0" anchor="ctr"/>
                </a:tc>
                <a:tc>
                  <a:txBody>
                    <a:bodyPr/>
                    <a:lstStyle/>
                    <a:p>
                      <a:pPr algn="ctr">
                        <a:lnSpc>
                          <a:spcPts val="1200"/>
                        </a:lnSpc>
                        <a:spcAft>
                          <a:spcPts val="0"/>
                        </a:spcAft>
                      </a:pPr>
                      <a:r>
                        <a:rPr lang="zh-CN" sz="2000" kern="100" dirty="0">
                          <a:effectLst/>
                          <a:latin typeface="+mn-ea"/>
                          <a:ea typeface="+mn-ea"/>
                        </a:rPr>
                        <a:t>精确模式，返回一个可迭代的数据类型</a:t>
                      </a:r>
                      <a:endParaRPr lang="zh-CN" sz="2000" kern="100" dirty="0">
                        <a:effectLst/>
                        <a:latin typeface="+mn-ea"/>
                        <a:ea typeface="+mn-ea"/>
                        <a:cs typeface="Times New Roman" panose="02020603050405020304" pitchFamily="18" charset="0"/>
                      </a:endParaRPr>
                    </a:p>
                  </a:txBody>
                  <a:tcPr marL="51435" marR="51435" marT="9525" marB="0" anchor="ctr"/>
                </a:tc>
                <a:extLst>
                  <a:ext uri="{0D108BD9-81ED-4DB2-BD59-A6C34878D82A}">
                    <a16:rowId xmlns:a16="http://schemas.microsoft.com/office/drawing/2014/main" val="3906239490"/>
                  </a:ext>
                </a:extLst>
              </a:tr>
              <a:tr h="581175">
                <a:tc>
                  <a:txBody>
                    <a:bodyPr/>
                    <a:lstStyle/>
                    <a:p>
                      <a:pPr algn="ctr">
                        <a:lnSpc>
                          <a:spcPts val="1200"/>
                        </a:lnSpc>
                        <a:spcAft>
                          <a:spcPts val="0"/>
                        </a:spcAft>
                      </a:pPr>
                      <a:r>
                        <a:rPr lang="en-US" sz="2000" kern="100">
                          <a:effectLst/>
                          <a:latin typeface="+mn-ea"/>
                          <a:ea typeface="+mn-ea"/>
                        </a:rPr>
                        <a:t>jieba.cut(s, cut_all=True)</a:t>
                      </a:r>
                      <a:endParaRPr lang="zh-CN" sz="2000" kern="100">
                        <a:effectLst/>
                        <a:latin typeface="+mn-ea"/>
                        <a:ea typeface="+mn-ea"/>
                        <a:cs typeface="Times New Roman" panose="02020603050405020304" pitchFamily="18" charset="0"/>
                      </a:endParaRPr>
                    </a:p>
                  </a:txBody>
                  <a:tcPr marL="51435" marR="51435" marT="9525" marB="0" anchor="ctr"/>
                </a:tc>
                <a:tc>
                  <a:txBody>
                    <a:bodyPr/>
                    <a:lstStyle/>
                    <a:p>
                      <a:pPr algn="ctr">
                        <a:lnSpc>
                          <a:spcPts val="1200"/>
                        </a:lnSpc>
                        <a:spcAft>
                          <a:spcPts val="0"/>
                        </a:spcAft>
                      </a:pPr>
                      <a:r>
                        <a:rPr lang="zh-CN" sz="2000" kern="100" dirty="0">
                          <a:effectLst/>
                          <a:latin typeface="+mn-ea"/>
                          <a:ea typeface="+mn-ea"/>
                        </a:rPr>
                        <a:t>全模式，输出文本</a:t>
                      </a:r>
                      <a:r>
                        <a:rPr lang="en-US" sz="2000" kern="100" dirty="0">
                          <a:effectLst/>
                          <a:latin typeface="+mn-ea"/>
                          <a:ea typeface="+mn-ea"/>
                        </a:rPr>
                        <a:t>s</a:t>
                      </a:r>
                      <a:r>
                        <a:rPr lang="zh-CN" sz="2000" kern="100" dirty="0">
                          <a:effectLst/>
                          <a:latin typeface="+mn-ea"/>
                          <a:ea typeface="+mn-ea"/>
                        </a:rPr>
                        <a:t>中所有可能单词</a:t>
                      </a:r>
                      <a:endParaRPr lang="zh-CN" sz="2000" kern="100" dirty="0">
                        <a:effectLst/>
                        <a:latin typeface="+mn-ea"/>
                        <a:ea typeface="+mn-ea"/>
                        <a:cs typeface="Times New Roman" panose="02020603050405020304" pitchFamily="18" charset="0"/>
                      </a:endParaRPr>
                    </a:p>
                  </a:txBody>
                  <a:tcPr marL="51435" marR="51435" marT="9525" marB="0" anchor="ctr"/>
                </a:tc>
                <a:extLst>
                  <a:ext uri="{0D108BD9-81ED-4DB2-BD59-A6C34878D82A}">
                    <a16:rowId xmlns:a16="http://schemas.microsoft.com/office/drawing/2014/main" val="2954432708"/>
                  </a:ext>
                </a:extLst>
              </a:tr>
              <a:tr h="581175">
                <a:tc>
                  <a:txBody>
                    <a:bodyPr/>
                    <a:lstStyle/>
                    <a:p>
                      <a:pPr algn="ctr">
                        <a:lnSpc>
                          <a:spcPts val="1200"/>
                        </a:lnSpc>
                        <a:spcAft>
                          <a:spcPts val="0"/>
                        </a:spcAft>
                      </a:pPr>
                      <a:r>
                        <a:rPr lang="en-US" sz="2000" kern="100">
                          <a:effectLst/>
                          <a:latin typeface="+mn-ea"/>
                          <a:ea typeface="+mn-ea"/>
                        </a:rPr>
                        <a:t>jieba.cut_for_search(s)</a:t>
                      </a:r>
                      <a:endParaRPr lang="zh-CN" sz="2000" kern="100">
                        <a:effectLst/>
                        <a:latin typeface="+mn-ea"/>
                        <a:ea typeface="+mn-ea"/>
                        <a:cs typeface="Times New Roman" panose="02020603050405020304" pitchFamily="18" charset="0"/>
                      </a:endParaRPr>
                    </a:p>
                  </a:txBody>
                  <a:tcPr marL="51435" marR="51435" marT="9525" marB="0" anchor="ctr"/>
                </a:tc>
                <a:tc>
                  <a:txBody>
                    <a:bodyPr/>
                    <a:lstStyle/>
                    <a:p>
                      <a:pPr algn="ctr">
                        <a:lnSpc>
                          <a:spcPts val="1200"/>
                        </a:lnSpc>
                        <a:spcAft>
                          <a:spcPts val="0"/>
                        </a:spcAft>
                      </a:pPr>
                      <a:r>
                        <a:rPr lang="zh-CN" sz="2000" kern="100" dirty="0">
                          <a:effectLst/>
                          <a:latin typeface="+mn-ea"/>
                          <a:ea typeface="+mn-ea"/>
                        </a:rPr>
                        <a:t>搜索引擎模式，适合搜索引擎建立索引的分词结果</a:t>
                      </a:r>
                      <a:endParaRPr lang="zh-CN" sz="2000" kern="100" dirty="0">
                        <a:effectLst/>
                        <a:latin typeface="+mn-ea"/>
                        <a:ea typeface="+mn-ea"/>
                        <a:cs typeface="Times New Roman" panose="02020603050405020304" pitchFamily="18" charset="0"/>
                      </a:endParaRPr>
                    </a:p>
                  </a:txBody>
                  <a:tcPr marL="51435" marR="51435" marT="9525" marB="0" anchor="ctr"/>
                </a:tc>
                <a:extLst>
                  <a:ext uri="{0D108BD9-81ED-4DB2-BD59-A6C34878D82A}">
                    <a16:rowId xmlns:a16="http://schemas.microsoft.com/office/drawing/2014/main" val="1592971399"/>
                  </a:ext>
                </a:extLst>
              </a:tr>
              <a:tr h="581175">
                <a:tc>
                  <a:txBody>
                    <a:bodyPr/>
                    <a:lstStyle/>
                    <a:p>
                      <a:pPr algn="ctr">
                        <a:lnSpc>
                          <a:spcPts val="1200"/>
                        </a:lnSpc>
                        <a:spcAft>
                          <a:spcPts val="0"/>
                        </a:spcAft>
                      </a:pPr>
                      <a:r>
                        <a:rPr lang="en-US" sz="2000" kern="100">
                          <a:effectLst/>
                          <a:latin typeface="+mn-ea"/>
                          <a:ea typeface="+mn-ea"/>
                        </a:rPr>
                        <a:t>jieba.lcut(s)</a:t>
                      </a:r>
                      <a:endParaRPr lang="zh-CN" sz="2000" kern="100">
                        <a:effectLst/>
                        <a:latin typeface="+mn-ea"/>
                        <a:ea typeface="+mn-ea"/>
                        <a:cs typeface="Times New Roman" panose="02020603050405020304" pitchFamily="18" charset="0"/>
                      </a:endParaRPr>
                    </a:p>
                  </a:txBody>
                  <a:tcPr marL="51435" marR="51435" marT="9525" marB="0" anchor="ctr"/>
                </a:tc>
                <a:tc>
                  <a:txBody>
                    <a:bodyPr/>
                    <a:lstStyle/>
                    <a:p>
                      <a:pPr algn="ctr">
                        <a:lnSpc>
                          <a:spcPts val="1200"/>
                        </a:lnSpc>
                        <a:spcAft>
                          <a:spcPts val="0"/>
                        </a:spcAft>
                      </a:pPr>
                      <a:r>
                        <a:rPr lang="zh-CN" sz="2000" kern="100" dirty="0">
                          <a:effectLst/>
                          <a:latin typeface="+mn-ea"/>
                          <a:ea typeface="+mn-ea"/>
                        </a:rPr>
                        <a:t>精确模式，返回一个列表类型</a:t>
                      </a:r>
                      <a:endParaRPr lang="zh-CN" sz="2000" kern="100" dirty="0">
                        <a:effectLst/>
                        <a:latin typeface="+mn-ea"/>
                        <a:ea typeface="+mn-ea"/>
                        <a:cs typeface="Times New Roman" panose="02020603050405020304" pitchFamily="18" charset="0"/>
                      </a:endParaRPr>
                    </a:p>
                  </a:txBody>
                  <a:tcPr marL="51435" marR="51435" marT="9525" marB="0" anchor="ctr"/>
                </a:tc>
                <a:extLst>
                  <a:ext uri="{0D108BD9-81ED-4DB2-BD59-A6C34878D82A}">
                    <a16:rowId xmlns:a16="http://schemas.microsoft.com/office/drawing/2014/main" val="1982870367"/>
                  </a:ext>
                </a:extLst>
              </a:tr>
              <a:tr h="581175">
                <a:tc>
                  <a:txBody>
                    <a:bodyPr/>
                    <a:lstStyle/>
                    <a:p>
                      <a:pPr algn="ctr">
                        <a:lnSpc>
                          <a:spcPts val="1200"/>
                        </a:lnSpc>
                        <a:spcAft>
                          <a:spcPts val="0"/>
                        </a:spcAft>
                      </a:pPr>
                      <a:r>
                        <a:rPr lang="en-US" sz="2000" kern="100">
                          <a:effectLst/>
                          <a:latin typeface="+mn-ea"/>
                          <a:ea typeface="+mn-ea"/>
                        </a:rPr>
                        <a:t>jieba.lcut(s, cut_all=True)</a:t>
                      </a:r>
                      <a:endParaRPr lang="zh-CN" sz="2000" kern="100">
                        <a:effectLst/>
                        <a:latin typeface="+mn-ea"/>
                        <a:ea typeface="+mn-ea"/>
                        <a:cs typeface="Times New Roman" panose="02020603050405020304" pitchFamily="18" charset="0"/>
                      </a:endParaRPr>
                    </a:p>
                  </a:txBody>
                  <a:tcPr marL="51435" marR="51435" marT="9525" marB="0" anchor="ctr"/>
                </a:tc>
                <a:tc>
                  <a:txBody>
                    <a:bodyPr/>
                    <a:lstStyle/>
                    <a:p>
                      <a:pPr algn="ctr">
                        <a:lnSpc>
                          <a:spcPts val="1200"/>
                        </a:lnSpc>
                        <a:spcAft>
                          <a:spcPts val="0"/>
                        </a:spcAft>
                      </a:pPr>
                      <a:r>
                        <a:rPr lang="zh-CN" sz="2000" kern="100" dirty="0">
                          <a:effectLst/>
                          <a:latin typeface="+mn-ea"/>
                          <a:ea typeface="+mn-ea"/>
                        </a:rPr>
                        <a:t>全模式，返回一个列表类型</a:t>
                      </a:r>
                      <a:endParaRPr lang="zh-CN" sz="2000" kern="100" dirty="0">
                        <a:effectLst/>
                        <a:latin typeface="+mn-ea"/>
                        <a:ea typeface="+mn-ea"/>
                        <a:cs typeface="Times New Roman" panose="02020603050405020304" pitchFamily="18" charset="0"/>
                      </a:endParaRPr>
                    </a:p>
                  </a:txBody>
                  <a:tcPr marL="51435" marR="51435" marT="9525" marB="0" anchor="ctr"/>
                </a:tc>
                <a:extLst>
                  <a:ext uri="{0D108BD9-81ED-4DB2-BD59-A6C34878D82A}">
                    <a16:rowId xmlns:a16="http://schemas.microsoft.com/office/drawing/2014/main" val="1763744609"/>
                  </a:ext>
                </a:extLst>
              </a:tr>
              <a:tr h="581175">
                <a:tc>
                  <a:txBody>
                    <a:bodyPr/>
                    <a:lstStyle/>
                    <a:p>
                      <a:pPr algn="ctr">
                        <a:lnSpc>
                          <a:spcPts val="1200"/>
                        </a:lnSpc>
                        <a:spcAft>
                          <a:spcPts val="0"/>
                        </a:spcAft>
                      </a:pPr>
                      <a:r>
                        <a:rPr lang="en-US" sz="2000" kern="100">
                          <a:effectLst/>
                          <a:latin typeface="+mn-ea"/>
                          <a:ea typeface="+mn-ea"/>
                        </a:rPr>
                        <a:t>jieba.lcut_for_search(s)</a:t>
                      </a:r>
                      <a:endParaRPr lang="zh-CN" sz="2000" kern="100">
                        <a:effectLst/>
                        <a:latin typeface="+mn-ea"/>
                        <a:ea typeface="+mn-ea"/>
                        <a:cs typeface="Times New Roman" panose="02020603050405020304" pitchFamily="18" charset="0"/>
                      </a:endParaRPr>
                    </a:p>
                  </a:txBody>
                  <a:tcPr marL="51435" marR="51435" marT="9525" marB="0" anchor="ctr"/>
                </a:tc>
                <a:tc>
                  <a:txBody>
                    <a:bodyPr/>
                    <a:lstStyle/>
                    <a:p>
                      <a:pPr algn="ctr">
                        <a:lnSpc>
                          <a:spcPts val="1200"/>
                        </a:lnSpc>
                        <a:spcAft>
                          <a:spcPts val="0"/>
                        </a:spcAft>
                      </a:pPr>
                      <a:r>
                        <a:rPr lang="zh-CN" sz="2000" kern="100" dirty="0">
                          <a:effectLst/>
                          <a:latin typeface="+mn-ea"/>
                          <a:ea typeface="+mn-ea"/>
                        </a:rPr>
                        <a:t>搜索引擎模式，返回一个列表类型</a:t>
                      </a:r>
                      <a:endParaRPr lang="zh-CN" sz="2000" kern="100" dirty="0">
                        <a:effectLst/>
                        <a:latin typeface="+mn-ea"/>
                        <a:ea typeface="+mn-ea"/>
                        <a:cs typeface="Times New Roman" panose="02020603050405020304" pitchFamily="18" charset="0"/>
                      </a:endParaRPr>
                    </a:p>
                  </a:txBody>
                  <a:tcPr marL="51435" marR="51435" marT="9525" marB="0" anchor="ctr"/>
                </a:tc>
                <a:extLst>
                  <a:ext uri="{0D108BD9-81ED-4DB2-BD59-A6C34878D82A}">
                    <a16:rowId xmlns:a16="http://schemas.microsoft.com/office/drawing/2014/main" val="322840235"/>
                  </a:ext>
                </a:extLst>
              </a:tr>
              <a:tr h="581175">
                <a:tc>
                  <a:txBody>
                    <a:bodyPr/>
                    <a:lstStyle/>
                    <a:p>
                      <a:pPr algn="ctr">
                        <a:lnSpc>
                          <a:spcPts val="1200"/>
                        </a:lnSpc>
                        <a:spcAft>
                          <a:spcPts val="0"/>
                        </a:spcAft>
                      </a:pPr>
                      <a:r>
                        <a:rPr lang="en-US" sz="2000" kern="100">
                          <a:effectLst/>
                          <a:latin typeface="+mn-ea"/>
                          <a:ea typeface="+mn-ea"/>
                        </a:rPr>
                        <a:t>jieba.add_word(w)</a:t>
                      </a:r>
                      <a:endParaRPr lang="zh-CN" sz="2000" kern="100">
                        <a:effectLst/>
                        <a:latin typeface="+mn-ea"/>
                        <a:ea typeface="+mn-ea"/>
                        <a:cs typeface="Times New Roman" panose="02020603050405020304" pitchFamily="18" charset="0"/>
                      </a:endParaRPr>
                    </a:p>
                  </a:txBody>
                  <a:tcPr marL="51435" marR="51435" marT="9525" marB="0" anchor="ctr"/>
                </a:tc>
                <a:tc>
                  <a:txBody>
                    <a:bodyPr/>
                    <a:lstStyle/>
                    <a:p>
                      <a:pPr algn="ctr">
                        <a:lnSpc>
                          <a:spcPts val="1200"/>
                        </a:lnSpc>
                        <a:spcAft>
                          <a:spcPts val="0"/>
                        </a:spcAft>
                      </a:pPr>
                      <a:r>
                        <a:rPr lang="zh-CN" sz="2000" kern="100" dirty="0">
                          <a:effectLst/>
                          <a:latin typeface="+mn-ea"/>
                          <a:ea typeface="+mn-ea"/>
                        </a:rPr>
                        <a:t>向分词词典中增加新词</a:t>
                      </a:r>
                      <a:r>
                        <a:rPr lang="en-US" sz="2000" kern="100" dirty="0">
                          <a:effectLst/>
                          <a:latin typeface="+mn-ea"/>
                          <a:ea typeface="+mn-ea"/>
                        </a:rPr>
                        <a:t>w</a:t>
                      </a:r>
                      <a:endParaRPr lang="zh-CN" sz="2000" kern="100" dirty="0">
                        <a:effectLst/>
                        <a:latin typeface="+mn-ea"/>
                        <a:ea typeface="+mn-ea"/>
                        <a:cs typeface="Times New Roman" panose="02020603050405020304" pitchFamily="18" charset="0"/>
                      </a:endParaRPr>
                    </a:p>
                  </a:txBody>
                  <a:tcPr marL="51435" marR="51435" marT="9525" marB="0" anchor="ctr"/>
                </a:tc>
                <a:extLst>
                  <a:ext uri="{0D108BD9-81ED-4DB2-BD59-A6C34878D82A}">
                    <a16:rowId xmlns:a16="http://schemas.microsoft.com/office/drawing/2014/main" val="1646308750"/>
                  </a:ext>
                </a:extLst>
              </a:tr>
            </a:tbl>
          </a:graphicData>
        </a:graphic>
      </p:graphicFrame>
    </p:spTree>
    <p:extLst>
      <p:ext uri="{BB962C8B-B14F-4D97-AF65-F5344CB8AC3E}">
        <p14:creationId xmlns:p14="http://schemas.microsoft.com/office/powerpoint/2010/main" val="319388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DCA85B9-F0F9-4B1E-9B9C-C011826B0E44}"/>
              </a:ext>
            </a:extLst>
          </p:cNvPr>
          <p:cNvPicPr>
            <a:picLocks noChangeAspect="1"/>
          </p:cNvPicPr>
          <p:nvPr/>
        </p:nvPicPr>
        <p:blipFill>
          <a:blip r:embed="rId3"/>
          <a:stretch>
            <a:fillRect/>
          </a:stretch>
        </p:blipFill>
        <p:spPr>
          <a:xfrm>
            <a:off x="314336" y="1420446"/>
            <a:ext cx="10605052" cy="4420121"/>
          </a:xfrm>
          <a:prstGeom prst="rect">
            <a:avLst/>
          </a:prstGeom>
        </p:spPr>
        <p:style>
          <a:lnRef idx="1">
            <a:schemeClr val="dk1"/>
          </a:lnRef>
          <a:fillRef idx="2">
            <a:schemeClr val="dk1"/>
          </a:fillRef>
          <a:effectRef idx="1">
            <a:schemeClr val="dk1"/>
          </a:effectRef>
          <a:fontRef idx="minor">
            <a:schemeClr val="dk1"/>
          </a:fontRef>
        </p:style>
      </p:pic>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grpSp>
        <p:nvGrpSpPr>
          <p:cNvPr id="5" name="组合 4">
            <a:extLst>
              <a:ext uri="{FF2B5EF4-FFF2-40B4-BE49-F238E27FC236}">
                <a16:creationId xmlns:a16="http://schemas.microsoft.com/office/drawing/2014/main" id="{1081D4BC-A478-47C2-B6FF-A64982941495}"/>
              </a:ext>
            </a:extLst>
          </p:cNvPr>
          <p:cNvGrpSpPr/>
          <p:nvPr/>
        </p:nvGrpSpPr>
        <p:grpSpPr>
          <a:xfrm>
            <a:off x="1945563" y="785668"/>
            <a:ext cx="9932101" cy="4760367"/>
            <a:chOff x="1945563" y="785668"/>
            <a:chExt cx="9932101" cy="4760367"/>
          </a:xfrm>
        </p:grpSpPr>
        <p:sp>
          <p:nvSpPr>
            <p:cNvPr id="11" name="矩形 10">
              <a:extLst>
                <a:ext uri="{FF2B5EF4-FFF2-40B4-BE49-F238E27FC236}">
                  <a16:creationId xmlns:a16="http://schemas.microsoft.com/office/drawing/2014/main" id="{72555C35-B57B-4C70-86CE-D34E238769B6}"/>
                </a:ext>
              </a:extLst>
            </p:cNvPr>
            <p:cNvSpPr/>
            <p:nvPr/>
          </p:nvSpPr>
          <p:spPr>
            <a:xfrm>
              <a:off x="5622728" y="785668"/>
              <a:ext cx="6254936" cy="1052595"/>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r>
                <a:rPr lang="zh-CN" altLang="en-US" sz="2400" dirty="0"/>
                <a:t>处理小说中同一个人物，不同称呼的情况。</a:t>
              </a:r>
            </a:p>
          </p:txBody>
        </p:sp>
        <p:sp>
          <p:nvSpPr>
            <p:cNvPr id="13" name="矩形 12">
              <a:extLst>
                <a:ext uri="{FF2B5EF4-FFF2-40B4-BE49-F238E27FC236}">
                  <a16:creationId xmlns:a16="http://schemas.microsoft.com/office/drawing/2014/main" id="{E85ED77C-2BD9-463E-BF51-996CDA79EAA1}"/>
                </a:ext>
              </a:extLst>
            </p:cNvPr>
            <p:cNvSpPr/>
            <p:nvPr/>
          </p:nvSpPr>
          <p:spPr>
            <a:xfrm>
              <a:off x="1945563" y="2721031"/>
              <a:ext cx="8878150" cy="2825004"/>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169819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sp>
        <p:nvSpPr>
          <p:cNvPr id="5" name="Rectangle 7">
            <a:extLst>
              <a:ext uri="{FF2B5EF4-FFF2-40B4-BE49-F238E27FC236}">
                <a16:creationId xmlns:a16="http://schemas.microsoft.com/office/drawing/2014/main" id="{0E2705CF-623C-4FCC-8B90-AACE9EFAAF17}"/>
              </a:ext>
            </a:extLst>
          </p:cNvPr>
          <p:cNvSpPr>
            <a:spLocks noChangeArrowheads="1"/>
          </p:cNvSpPr>
          <p:nvPr/>
        </p:nvSpPr>
        <p:spPr bwMode="auto">
          <a:xfrm>
            <a:off x="1878496" y="6378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a:extLst>
              <a:ext uri="{FF2B5EF4-FFF2-40B4-BE49-F238E27FC236}">
                <a16:creationId xmlns:a16="http://schemas.microsoft.com/office/drawing/2014/main" id="{8E8FF988-E036-4100-8B76-7EB93DC986D6}"/>
              </a:ext>
            </a:extLst>
          </p:cNvPr>
          <p:cNvSpPr/>
          <p:nvPr/>
        </p:nvSpPr>
        <p:spPr>
          <a:xfrm>
            <a:off x="1017149" y="1459697"/>
            <a:ext cx="5784574" cy="58105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lnSpc>
                <a:spcPct val="150000"/>
              </a:lnSpc>
              <a:spcAft>
                <a:spcPts val="0"/>
              </a:spcAft>
            </a:pPr>
            <a:r>
              <a:rPr lang="zh-CN" altLang="zh-CN" sz="2400" dirty="0"/>
              <a:t>运行代码，最终生成的词频文件如</a:t>
            </a:r>
            <a:r>
              <a:rPr lang="zh-CN" altLang="en-US" sz="2400" dirty="0"/>
              <a:t>图所示。</a:t>
            </a:r>
            <a:endParaRPr lang="zh-CN" altLang="zh-CN" sz="4000" kern="100" dirty="0">
              <a:latin typeface="+mn-ea"/>
              <a:cs typeface="Times New Roman" panose="02020603050405020304" pitchFamily="18" charset="0"/>
            </a:endParaRPr>
          </a:p>
        </p:txBody>
      </p:sp>
      <p:pic>
        <p:nvPicPr>
          <p:cNvPr id="14" name="图片 13">
            <a:extLst>
              <a:ext uri="{FF2B5EF4-FFF2-40B4-BE49-F238E27FC236}">
                <a16:creationId xmlns:a16="http://schemas.microsoft.com/office/drawing/2014/main" id="{DFE4B0C9-42E0-40F9-850B-B329885DD988}"/>
              </a:ext>
            </a:extLst>
          </p:cNvPr>
          <p:cNvPicPr/>
          <p:nvPr/>
        </p:nvPicPr>
        <p:blipFill>
          <a:blip r:embed="rId3"/>
          <a:stretch>
            <a:fillRect/>
          </a:stretch>
        </p:blipFill>
        <p:spPr>
          <a:xfrm>
            <a:off x="7382789" y="998032"/>
            <a:ext cx="4023111" cy="5162931"/>
          </a:xfrm>
          <a:prstGeom prst="rect">
            <a:avLst/>
          </a:prstGeom>
          <a:ln/>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426737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制作词云</a:t>
            </a:r>
            <a:r>
              <a:rPr lang="en-US" altLang="zh-CN" sz="2400" b="1" dirty="0">
                <a:latin typeface="+mn-ea"/>
              </a:rPr>
              <a:t>——</a:t>
            </a:r>
            <a:r>
              <a:rPr lang="zh-CN" altLang="zh-CN" sz="2400" dirty="0"/>
              <a:t>这一节我们希望可以用词云将《红楼梦》中的高频词呈现出来</a:t>
            </a:r>
            <a:r>
              <a:rPr lang="zh-CN" altLang="en-US" sz="2400" dirty="0"/>
              <a:t>。</a:t>
            </a:r>
            <a:endParaRPr lang="zh-CN" altLang="zh-CN" sz="3200" b="1" dirty="0">
              <a:latin typeface="+mn-ea"/>
            </a:endParaRPr>
          </a:p>
        </p:txBody>
      </p:sp>
      <p:pic>
        <p:nvPicPr>
          <p:cNvPr id="5" name="图片 4">
            <a:extLst>
              <a:ext uri="{FF2B5EF4-FFF2-40B4-BE49-F238E27FC236}">
                <a16:creationId xmlns:a16="http://schemas.microsoft.com/office/drawing/2014/main" id="{C0162306-382D-47DC-B64E-219EC30E59FF}"/>
              </a:ext>
            </a:extLst>
          </p:cNvPr>
          <p:cNvPicPr>
            <a:picLocks noChangeAspect="1"/>
          </p:cNvPicPr>
          <p:nvPr/>
        </p:nvPicPr>
        <p:blipFill>
          <a:blip r:embed="rId3"/>
          <a:stretch>
            <a:fillRect/>
          </a:stretch>
        </p:blipFill>
        <p:spPr>
          <a:xfrm>
            <a:off x="798443" y="1591200"/>
            <a:ext cx="10595113" cy="3069466"/>
          </a:xfrm>
          <a:prstGeom prst="rect">
            <a:avLst/>
          </a:prstGeom>
        </p:spPr>
        <p:style>
          <a:lnRef idx="1">
            <a:schemeClr val="dk1"/>
          </a:lnRef>
          <a:fillRef idx="2">
            <a:schemeClr val="dk1"/>
          </a:fillRef>
          <a:effectRef idx="1">
            <a:schemeClr val="dk1"/>
          </a:effectRef>
          <a:fontRef idx="minor">
            <a:schemeClr val="dk1"/>
          </a:fontRef>
        </p:style>
      </p:pic>
      <p:pic>
        <p:nvPicPr>
          <p:cNvPr id="12" name="图片 11">
            <a:extLst>
              <a:ext uri="{FF2B5EF4-FFF2-40B4-BE49-F238E27FC236}">
                <a16:creationId xmlns:a16="http://schemas.microsoft.com/office/drawing/2014/main" id="{9DC514E8-1385-4E47-B438-8C261F48DCBD}"/>
              </a:ext>
            </a:extLst>
          </p:cNvPr>
          <p:cNvPicPr/>
          <p:nvPr/>
        </p:nvPicPr>
        <p:blipFill>
          <a:blip r:embed="rId4"/>
          <a:stretch>
            <a:fillRect/>
          </a:stretch>
        </p:blipFill>
        <p:spPr>
          <a:xfrm>
            <a:off x="7036904" y="3732067"/>
            <a:ext cx="3182042" cy="3069466"/>
          </a:xfrm>
          <a:prstGeom prst="rect">
            <a:avLst/>
          </a:prstGeom>
        </p:spPr>
        <p:style>
          <a:lnRef idx="1">
            <a:schemeClr val="dk1"/>
          </a:lnRef>
          <a:fillRef idx="2">
            <a:schemeClr val="dk1"/>
          </a:fillRef>
          <a:effectRef idx="1">
            <a:schemeClr val="dk1"/>
          </a:effectRef>
          <a:fontRef idx="minor">
            <a:schemeClr val="dk1"/>
          </a:fontRef>
        </p:style>
      </p:pic>
      <p:sp>
        <p:nvSpPr>
          <p:cNvPr id="6" name="矩形 5">
            <a:extLst>
              <a:ext uri="{FF2B5EF4-FFF2-40B4-BE49-F238E27FC236}">
                <a16:creationId xmlns:a16="http://schemas.microsoft.com/office/drawing/2014/main" id="{B29749B8-C374-4A9E-AA47-F195D1B5BE87}"/>
              </a:ext>
            </a:extLst>
          </p:cNvPr>
          <p:cNvSpPr/>
          <p:nvPr/>
        </p:nvSpPr>
        <p:spPr>
          <a:xfrm>
            <a:off x="2493166" y="5266800"/>
            <a:ext cx="4185761" cy="461665"/>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zh-CN" altLang="zh-CN" sz="2400" dirty="0">
                <a:solidFill>
                  <a:srgbClr val="000000"/>
                </a:solidFill>
                <a:latin typeface="+mn-ea"/>
                <a:cs typeface="Times New Roman" panose="02020603050405020304" pitchFamily="18" charset="0"/>
              </a:rPr>
              <a:t>没有指定合适的中文字体导致</a:t>
            </a:r>
            <a:endParaRPr lang="zh-CN" altLang="en-US" sz="2400" dirty="0">
              <a:latin typeface="+mn-ea"/>
            </a:endParaRPr>
          </a:p>
        </p:txBody>
      </p:sp>
    </p:spTree>
    <p:extLst>
      <p:ext uri="{BB962C8B-B14F-4D97-AF65-F5344CB8AC3E}">
        <p14:creationId xmlns:p14="http://schemas.microsoft.com/office/powerpoint/2010/main" val="133159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1141338"/>
          </a:xfrm>
          <a:prstGeom prst="rect">
            <a:avLst/>
          </a:prstGeom>
        </p:spPr>
        <p:txBody>
          <a:bodyPr wrap="square">
            <a:spAutoFit/>
          </a:bodyPr>
          <a:lstStyle/>
          <a:p>
            <a:pPr>
              <a:lnSpc>
                <a:spcPct val="150000"/>
              </a:lnSpc>
            </a:pPr>
            <a:r>
              <a:rPr lang="zh-CN" altLang="en-US" sz="2400" b="1" dirty="0">
                <a:latin typeface="+mn-ea"/>
              </a:rPr>
              <a:t>制作词云</a:t>
            </a:r>
            <a:r>
              <a:rPr lang="en-US" altLang="zh-CN" sz="2400" b="1" dirty="0">
                <a:latin typeface="+mn-ea"/>
              </a:rPr>
              <a:t>——</a:t>
            </a:r>
            <a:r>
              <a:rPr lang="zh-CN" altLang="zh-CN" sz="2400" dirty="0"/>
              <a:t>对代码进行修改，指定字体为“黑体”。我们还想生成图片形状词云，因此引入图片</a:t>
            </a:r>
            <a:r>
              <a:rPr lang="en-US" altLang="zh-CN" sz="2400" dirty="0" err="1"/>
              <a:t>star.jpg</a:t>
            </a:r>
            <a:r>
              <a:rPr lang="zh-CN" altLang="en-US" sz="2400" dirty="0"/>
              <a:t>。</a:t>
            </a:r>
            <a:endParaRPr lang="zh-CN" altLang="zh-CN" sz="2400" dirty="0"/>
          </a:p>
        </p:txBody>
      </p:sp>
      <p:pic>
        <p:nvPicPr>
          <p:cNvPr id="11" name="图片 10">
            <a:extLst>
              <a:ext uri="{FF2B5EF4-FFF2-40B4-BE49-F238E27FC236}">
                <a16:creationId xmlns:a16="http://schemas.microsoft.com/office/drawing/2014/main" id="{7BA84B4A-2C00-42BF-9C45-F742B8886CD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853883" y="2574055"/>
            <a:ext cx="3511012" cy="2902406"/>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167441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制作词云</a:t>
            </a:r>
            <a:r>
              <a:rPr lang="en-US" altLang="zh-CN" sz="2400" b="1" dirty="0">
                <a:latin typeface="+mn-ea"/>
              </a:rPr>
              <a:t>——</a:t>
            </a:r>
            <a:r>
              <a:rPr lang="zh-CN" altLang="zh-CN" sz="2400" dirty="0"/>
              <a:t>这一节我们希望可以用词云将《红楼梦》中的高频词呈现出来</a:t>
            </a:r>
            <a:r>
              <a:rPr lang="zh-CN" altLang="en-US" sz="2400" dirty="0"/>
              <a:t>。</a:t>
            </a:r>
            <a:endParaRPr lang="zh-CN" altLang="zh-CN" sz="3200" b="1" dirty="0">
              <a:latin typeface="+mn-ea"/>
            </a:endParaRPr>
          </a:p>
        </p:txBody>
      </p:sp>
      <p:pic>
        <p:nvPicPr>
          <p:cNvPr id="3" name="图片 2">
            <a:extLst>
              <a:ext uri="{FF2B5EF4-FFF2-40B4-BE49-F238E27FC236}">
                <a16:creationId xmlns:a16="http://schemas.microsoft.com/office/drawing/2014/main" id="{86CA0117-320E-4C77-B743-CBF9C3C3AFAB}"/>
              </a:ext>
            </a:extLst>
          </p:cNvPr>
          <p:cNvPicPr>
            <a:picLocks noChangeAspect="1"/>
          </p:cNvPicPr>
          <p:nvPr/>
        </p:nvPicPr>
        <p:blipFill>
          <a:blip r:embed="rId3"/>
          <a:stretch>
            <a:fillRect/>
          </a:stretch>
        </p:blipFill>
        <p:spPr>
          <a:xfrm>
            <a:off x="1479292" y="1288561"/>
            <a:ext cx="8946856" cy="5401006"/>
          </a:xfrm>
          <a:prstGeom prst="rect">
            <a:avLst/>
          </a:prstGeom>
        </p:spPr>
        <p:style>
          <a:lnRef idx="1">
            <a:schemeClr val="dk1"/>
          </a:lnRef>
          <a:fillRef idx="2">
            <a:schemeClr val="dk1"/>
          </a:fillRef>
          <a:effectRef idx="1">
            <a:schemeClr val="dk1"/>
          </a:effectRef>
          <a:fontRef idx="minor">
            <a:schemeClr val="dk1"/>
          </a:fontRef>
        </p:style>
      </p:pic>
      <p:grpSp>
        <p:nvGrpSpPr>
          <p:cNvPr id="6" name="组合 5">
            <a:extLst>
              <a:ext uri="{FF2B5EF4-FFF2-40B4-BE49-F238E27FC236}">
                <a16:creationId xmlns:a16="http://schemas.microsoft.com/office/drawing/2014/main" id="{64DB895C-A210-4073-A779-B1D97CA8DCEF}"/>
              </a:ext>
            </a:extLst>
          </p:cNvPr>
          <p:cNvGrpSpPr/>
          <p:nvPr/>
        </p:nvGrpSpPr>
        <p:grpSpPr>
          <a:xfrm>
            <a:off x="4787348" y="2528128"/>
            <a:ext cx="5807765" cy="1053485"/>
            <a:chOff x="4787348" y="2528128"/>
            <a:chExt cx="5807765" cy="1053485"/>
          </a:xfrm>
        </p:grpSpPr>
        <p:sp>
          <p:nvSpPr>
            <p:cNvPr id="5" name="矩形 4">
              <a:extLst>
                <a:ext uri="{FF2B5EF4-FFF2-40B4-BE49-F238E27FC236}">
                  <a16:creationId xmlns:a16="http://schemas.microsoft.com/office/drawing/2014/main" id="{320EA399-C674-4AF1-9A60-2BC1A035EDCA}"/>
                </a:ext>
              </a:extLst>
            </p:cNvPr>
            <p:cNvSpPr/>
            <p:nvPr/>
          </p:nvSpPr>
          <p:spPr>
            <a:xfrm>
              <a:off x="6409352" y="2528128"/>
              <a:ext cx="4185761" cy="461665"/>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zh-CN" altLang="zh-CN" sz="2400" dirty="0">
                  <a:solidFill>
                    <a:srgbClr val="000000"/>
                  </a:solidFill>
                  <a:latin typeface="+mn-ea"/>
                  <a:cs typeface="Times New Roman" panose="02020603050405020304" pitchFamily="18" charset="0"/>
                </a:rPr>
                <a:t>指定字体采用系统自带的黑体</a:t>
              </a:r>
              <a:endParaRPr lang="zh-CN" altLang="en-US" sz="2400" dirty="0">
                <a:latin typeface="+mn-ea"/>
              </a:endParaRPr>
            </a:p>
          </p:txBody>
        </p:sp>
        <p:sp>
          <p:nvSpPr>
            <p:cNvPr id="10" name="矩形 9">
              <a:extLst>
                <a:ext uri="{FF2B5EF4-FFF2-40B4-BE49-F238E27FC236}">
                  <a16:creationId xmlns:a16="http://schemas.microsoft.com/office/drawing/2014/main" id="{34E6D1EE-96E9-4FBD-8B3D-06857016C8ED}"/>
                </a:ext>
              </a:extLst>
            </p:cNvPr>
            <p:cNvSpPr/>
            <p:nvPr/>
          </p:nvSpPr>
          <p:spPr>
            <a:xfrm>
              <a:off x="4787348" y="3200809"/>
              <a:ext cx="5807765" cy="380804"/>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158901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制作词云</a:t>
            </a:r>
            <a:r>
              <a:rPr lang="en-US" altLang="zh-CN" sz="2400" b="1" dirty="0">
                <a:latin typeface="+mn-ea"/>
              </a:rPr>
              <a:t>——</a:t>
            </a:r>
            <a:r>
              <a:rPr lang="zh-CN" altLang="zh-CN" sz="2400" dirty="0"/>
              <a:t>这一节我们希望可以用词云将《红楼梦》中的高频词呈现出来</a:t>
            </a:r>
            <a:r>
              <a:rPr lang="zh-CN" altLang="en-US" sz="2400" dirty="0"/>
              <a:t>。</a:t>
            </a:r>
            <a:endParaRPr lang="zh-CN" altLang="zh-CN" sz="3200" b="1" dirty="0">
              <a:latin typeface="+mn-ea"/>
            </a:endParaRPr>
          </a:p>
        </p:txBody>
      </p:sp>
      <p:pic>
        <p:nvPicPr>
          <p:cNvPr id="3" name="图片 2">
            <a:extLst>
              <a:ext uri="{FF2B5EF4-FFF2-40B4-BE49-F238E27FC236}">
                <a16:creationId xmlns:a16="http://schemas.microsoft.com/office/drawing/2014/main" id="{86CA0117-320E-4C77-B743-CBF9C3C3AFAB}"/>
              </a:ext>
            </a:extLst>
          </p:cNvPr>
          <p:cNvPicPr>
            <a:picLocks noChangeAspect="1"/>
          </p:cNvPicPr>
          <p:nvPr/>
        </p:nvPicPr>
        <p:blipFill>
          <a:blip r:embed="rId3"/>
          <a:stretch>
            <a:fillRect/>
          </a:stretch>
        </p:blipFill>
        <p:spPr>
          <a:xfrm>
            <a:off x="1479292" y="1288561"/>
            <a:ext cx="8946856" cy="5401006"/>
          </a:xfrm>
          <a:prstGeom prst="rect">
            <a:avLst/>
          </a:prstGeom>
        </p:spPr>
        <p:style>
          <a:lnRef idx="1">
            <a:schemeClr val="dk1"/>
          </a:lnRef>
          <a:fillRef idx="2">
            <a:schemeClr val="dk1"/>
          </a:fillRef>
          <a:effectRef idx="1">
            <a:schemeClr val="dk1"/>
          </a:effectRef>
          <a:fontRef idx="minor">
            <a:schemeClr val="dk1"/>
          </a:fontRef>
        </p:style>
      </p:pic>
      <p:grpSp>
        <p:nvGrpSpPr>
          <p:cNvPr id="6" name="组合 5">
            <a:extLst>
              <a:ext uri="{FF2B5EF4-FFF2-40B4-BE49-F238E27FC236}">
                <a16:creationId xmlns:a16="http://schemas.microsoft.com/office/drawing/2014/main" id="{D5919DBC-3D1D-4A75-8FBF-90AE40DDFC51}"/>
              </a:ext>
            </a:extLst>
          </p:cNvPr>
          <p:cNvGrpSpPr/>
          <p:nvPr/>
        </p:nvGrpSpPr>
        <p:grpSpPr>
          <a:xfrm>
            <a:off x="4787348" y="2561653"/>
            <a:ext cx="5807765" cy="1884665"/>
            <a:chOff x="4787348" y="2561653"/>
            <a:chExt cx="5807765" cy="1884665"/>
          </a:xfrm>
        </p:grpSpPr>
        <p:sp>
          <p:nvSpPr>
            <p:cNvPr id="5" name="矩形 4">
              <a:extLst>
                <a:ext uri="{FF2B5EF4-FFF2-40B4-BE49-F238E27FC236}">
                  <a16:creationId xmlns:a16="http://schemas.microsoft.com/office/drawing/2014/main" id="{320EA399-C674-4AF1-9A60-2BC1A035EDCA}"/>
                </a:ext>
              </a:extLst>
            </p:cNvPr>
            <p:cNvSpPr/>
            <p:nvPr/>
          </p:nvSpPr>
          <p:spPr>
            <a:xfrm>
              <a:off x="7640458" y="2561653"/>
              <a:ext cx="2954655" cy="461665"/>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zh-CN" altLang="en-US" sz="2400" dirty="0">
                  <a:solidFill>
                    <a:srgbClr val="000000"/>
                  </a:solidFill>
                  <a:latin typeface="+mn-ea"/>
                  <a:cs typeface="Times New Roman" panose="02020603050405020304" pitchFamily="18" charset="0"/>
                </a:rPr>
                <a:t>设置图片为词云形状</a:t>
              </a:r>
              <a:endParaRPr lang="zh-CN" altLang="en-US" sz="2400" dirty="0">
                <a:latin typeface="+mn-ea"/>
              </a:endParaRPr>
            </a:p>
          </p:txBody>
        </p:sp>
        <p:sp>
          <p:nvSpPr>
            <p:cNvPr id="10" name="矩形 9">
              <a:extLst>
                <a:ext uri="{FF2B5EF4-FFF2-40B4-BE49-F238E27FC236}">
                  <a16:creationId xmlns:a16="http://schemas.microsoft.com/office/drawing/2014/main" id="{34E6D1EE-96E9-4FBD-8B3D-06857016C8ED}"/>
                </a:ext>
              </a:extLst>
            </p:cNvPr>
            <p:cNvSpPr/>
            <p:nvPr/>
          </p:nvSpPr>
          <p:spPr>
            <a:xfrm>
              <a:off x="4787348" y="4065514"/>
              <a:ext cx="5807765" cy="380804"/>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220938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制作词云</a:t>
            </a:r>
            <a:r>
              <a:rPr lang="en-US" altLang="zh-CN" sz="2400" b="1" dirty="0">
                <a:latin typeface="+mn-ea"/>
              </a:rPr>
              <a:t>——</a:t>
            </a:r>
            <a:r>
              <a:rPr lang="zh-CN" altLang="zh-CN" sz="2400" dirty="0"/>
              <a:t>这一节我们希望可以用词云将《红楼梦》中的高频词呈现出来</a:t>
            </a:r>
            <a:r>
              <a:rPr lang="zh-CN" altLang="en-US" sz="2400" dirty="0"/>
              <a:t>。</a:t>
            </a:r>
            <a:endParaRPr lang="zh-CN" altLang="zh-CN" sz="3200" b="1" dirty="0">
              <a:latin typeface="+mn-ea"/>
            </a:endParaRPr>
          </a:p>
        </p:txBody>
      </p:sp>
      <p:pic>
        <p:nvPicPr>
          <p:cNvPr id="11" name="图片 10">
            <a:extLst>
              <a:ext uri="{FF2B5EF4-FFF2-40B4-BE49-F238E27FC236}">
                <a16:creationId xmlns:a16="http://schemas.microsoft.com/office/drawing/2014/main" id="{D92D39C3-C185-46C3-A1F3-CAE7CB67E9F0}"/>
              </a:ext>
            </a:extLst>
          </p:cNvPr>
          <p:cNvPicPr/>
          <p:nvPr/>
        </p:nvPicPr>
        <p:blipFill>
          <a:blip r:embed="rId3"/>
          <a:stretch>
            <a:fillRect/>
          </a:stretch>
        </p:blipFill>
        <p:spPr>
          <a:xfrm>
            <a:off x="2807721" y="1293206"/>
            <a:ext cx="5819444" cy="5405767"/>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221016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ou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1689052"/>
          </a:xfrm>
          <a:prstGeom prst="rect">
            <a:avLst/>
          </a:prstGeom>
        </p:spPr>
        <p:txBody>
          <a:bodyPr wrap="square">
            <a:spAutoFit/>
          </a:bodyPr>
          <a:lstStyle/>
          <a:p>
            <a:pPr>
              <a:lnSpc>
                <a:spcPct val="150000"/>
              </a:lnSpc>
            </a:pPr>
            <a:r>
              <a:rPr lang="zh-CN" altLang="en-US" sz="2400" b="1" dirty="0">
                <a:latin typeface="+mn-ea"/>
              </a:rPr>
              <a:t>章回处理</a:t>
            </a:r>
            <a:endParaRPr lang="en-US" altLang="zh-CN" sz="2400" b="1" dirty="0">
              <a:latin typeface="+mn-ea"/>
            </a:endParaRPr>
          </a:p>
          <a:p>
            <a:pPr>
              <a:lnSpc>
                <a:spcPct val="150000"/>
              </a:lnSpc>
            </a:pPr>
            <a:r>
              <a:rPr lang="zh-CN" altLang="zh-CN" sz="2400" dirty="0"/>
              <a:t>《红楼梦》共一百二十回，在这一部分我们将按每一回来分析《红楼梦》，从中一窥红楼的梦影残痕。</a:t>
            </a:r>
            <a:endParaRPr lang="zh-CN" altLang="zh-CN" sz="4000" b="1" dirty="0">
              <a:latin typeface="+mn-ea"/>
            </a:endParaRPr>
          </a:p>
        </p:txBody>
      </p:sp>
    </p:spTree>
    <p:extLst>
      <p:ext uri="{BB962C8B-B14F-4D97-AF65-F5344CB8AC3E}">
        <p14:creationId xmlns:p14="http://schemas.microsoft.com/office/powerpoint/2010/main" val="6886651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1695336"/>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en-US" sz="2400" b="1" dirty="0">
                <a:latin typeface="+mn-ea"/>
              </a:rPr>
              <a:t>章回拆分</a:t>
            </a:r>
            <a:endParaRPr lang="en-US" altLang="zh-CN" sz="2400" b="1" dirty="0">
              <a:latin typeface="+mn-ea"/>
            </a:endParaRPr>
          </a:p>
          <a:p>
            <a:pPr>
              <a:lnSpc>
                <a:spcPct val="150000"/>
              </a:lnSpc>
            </a:pPr>
            <a:r>
              <a:rPr lang="zh-CN" altLang="zh-CN" sz="2400" dirty="0"/>
              <a:t>在对每一回内容进行分析之前，需要在《红楼梦》文本中找出每一回的起始索引位置和结束索引位置。</a:t>
            </a:r>
          </a:p>
        </p:txBody>
      </p:sp>
      <p:pic>
        <p:nvPicPr>
          <p:cNvPr id="3" name="图片 2">
            <a:extLst>
              <a:ext uri="{FF2B5EF4-FFF2-40B4-BE49-F238E27FC236}">
                <a16:creationId xmlns:a16="http://schemas.microsoft.com/office/drawing/2014/main" id="{B3549C94-E8F5-4E0D-ABC5-55779BD0A32A}"/>
              </a:ext>
            </a:extLst>
          </p:cNvPr>
          <p:cNvPicPr>
            <a:picLocks noChangeAspect="1"/>
          </p:cNvPicPr>
          <p:nvPr/>
        </p:nvPicPr>
        <p:blipFill>
          <a:blip r:embed="rId3"/>
          <a:stretch>
            <a:fillRect/>
          </a:stretch>
        </p:blipFill>
        <p:spPr>
          <a:xfrm>
            <a:off x="314336" y="1327325"/>
            <a:ext cx="11593752" cy="5093351"/>
          </a:xfrm>
          <a:prstGeom prst="rect">
            <a:avLst/>
          </a:prstGeom>
        </p:spPr>
        <p:style>
          <a:lnRef idx="1">
            <a:schemeClr val="dk1"/>
          </a:lnRef>
          <a:fillRef idx="2">
            <a:schemeClr val="dk1"/>
          </a:fillRef>
          <a:effectRef idx="1">
            <a:schemeClr val="dk1"/>
          </a:effectRef>
          <a:fontRef idx="minor">
            <a:schemeClr val="dk1"/>
          </a:fontRef>
        </p:style>
      </p:pic>
      <p:sp>
        <p:nvSpPr>
          <p:cNvPr id="10" name="矩形 9">
            <a:extLst>
              <a:ext uri="{FF2B5EF4-FFF2-40B4-BE49-F238E27FC236}">
                <a16:creationId xmlns:a16="http://schemas.microsoft.com/office/drawing/2014/main" id="{54C4CDD8-DB41-4221-A7D4-18301285045E}"/>
              </a:ext>
            </a:extLst>
          </p:cNvPr>
          <p:cNvSpPr/>
          <p:nvPr/>
        </p:nvSpPr>
        <p:spPr>
          <a:xfrm>
            <a:off x="170320" y="1233800"/>
            <a:ext cx="8904106" cy="1956659"/>
          </a:xfrm>
          <a:prstGeom prst="rect">
            <a:avLst/>
          </a:prstGeom>
          <a:noFill/>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8F4AFEF-BA62-4038-BF28-428409645A2A}"/>
              </a:ext>
            </a:extLst>
          </p:cNvPr>
          <p:cNvSpPr/>
          <p:nvPr/>
        </p:nvSpPr>
        <p:spPr>
          <a:xfrm>
            <a:off x="170320" y="3429000"/>
            <a:ext cx="11826210" cy="3225552"/>
          </a:xfrm>
          <a:prstGeom prst="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nSpc>
                <a:spcPct val="150000"/>
              </a:lnSpc>
            </a:pPr>
            <a:r>
              <a:rPr lang="zh-CN" altLang="zh-CN" sz="2400" dirty="0">
                <a:latin typeface="+mn-ea"/>
              </a:rPr>
              <a:t>导入</a:t>
            </a:r>
            <a:r>
              <a:rPr lang="en-US" altLang="zh-CN" sz="2400" dirty="0">
                <a:latin typeface="+mn-ea"/>
              </a:rPr>
              <a:t>Python中的正则表达式（re模块）</a:t>
            </a:r>
            <a:r>
              <a:rPr lang="zh-CN" altLang="en-US" sz="2400" dirty="0">
                <a:latin typeface="+mn-ea"/>
              </a:rPr>
              <a:t>，</a:t>
            </a:r>
            <a:r>
              <a:rPr lang="zh-CN" altLang="zh-CN" sz="2400" dirty="0">
                <a:latin typeface="+mn-ea"/>
              </a:rPr>
              <a:t>通过正则匹配，找到文中所有“第</a:t>
            </a:r>
            <a:r>
              <a:rPr lang="en-US" altLang="zh-CN" sz="2400" dirty="0">
                <a:latin typeface="+mn-ea"/>
              </a:rPr>
              <a:t>**</a:t>
            </a:r>
            <a:r>
              <a:rPr lang="zh-CN" altLang="zh-CN" sz="2400" dirty="0">
                <a:latin typeface="+mn-ea"/>
              </a:rPr>
              <a:t>回”形式的字符。“</a:t>
            </a:r>
            <a:r>
              <a:rPr lang="en-US" altLang="zh-CN" sz="2400" dirty="0">
                <a:latin typeface="+mn-ea"/>
              </a:rPr>
              <a:t>\</a:t>
            </a:r>
            <a:r>
              <a:rPr lang="en-US" altLang="zh-CN" sz="2400" dirty="0" err="1">
                <a:latin typeface="+mn-ea"/>
              </a:rPr>
              <a:t>u4e00</a:t>
            </a:r>
            <a:r>
              <a:rPr lang="zh-CN" altLang="zh-CN" sz="2400" dirty="0">
                <a:latin typeface="+mn-ea"/>
              </a:rPr>
              <a:t>”和“</a:t>
            </a:r>
            <a:r>
              <a:rPr lang="en-US" altLang="zh-CN" sz="2400" dirty="0">
                <a:latin typeface="+mn-ea"/>
              </a:rPr>
              <a:t>\</a:t>
            </a:r>
            <a:r>
              <a:rPr lang="en-US" altLang="zh-CN" sz="2400" dirty="0" err="1">
                <a:latin typeface="+mn-ea"/>
              </a:rPr>
              <a:t>u9fa5</a:t>
            </a:r>
            <a:r>
              <a:rPr lang="zh-CN" altLang="zh-CN" sz="2400" dirty="0">
                <a:latin typeface="+mn-ea"/>
              </a:rPr>
              <a:t>”是</a:t>
            </a:r>
            <a:r>
              <a:rPr lang="en-US" altLang="zh-CN" sz="2400" dirty="0" err="1">
                <a:latin typeface="+mn-ea"/>
              </a:rPr>
              <a:t>unicode</a:t>
            </a:r>
            <a:r>
              <a:rPr lang="zh-CN" altLang="zh-CN" sz="2400" dirty="0">
                <a:latin typeface="+mn-ea"/>
              </a:rPr>
              <a:t>编码，并且正好是中文编码的开始和结束的两个值，所以这个正则表达式可以用来判断字符串中是否包含中文。</a:t>
            </a:r>
            <a:endParaRPr lang="zh-CN" altLang="en-US" sz="2400" dirty="0">
              <a:latin typeface="+mn-ea"/>
            </a:endParaRPr>
          </a:p>
        </p:txBody>
      </p:sp>
    </p:spTree>
    <p:extLst>
      <p:ext uri="{BB962C8B-B14F-4D97-AF65-F5344CB8AC3E}">
        <p14:creationId xmlns:p14="http://schemas.microsoft.com/office/powerpoint/2010/main" val="326900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3549C94-E8F5-4E0D-ABC5-55779BD0A32A}"/>
              </a:ext>
            </a:extLst>
          </p:cNvPr>
          <p:cNvPicPr>
            <a:picLocks noChangeAspect="1"/>
          </p:cNvPicPr>
          <p:nvPr/>
        </p:nvPicPr>
        <p:blipFill>
          <a:blip r:embed="rId3"/>
          <a:stretch>
            <a:fillRect/>
          </a:stretch>
        </p:blipFill>
        <p:spPr>
          <a:xfrm>
            <a:off x="314336" y="1327325"/>
            <a:ext cx="11593752" cy="5093351"/>
          </a:xfrm>
          <a:prstGeom prst="rect">
            <a:avLst/>
          </a:prstGeom>
        </p:spPr>
        <p:style>
          <a:lnRef idx="1">
            <a:schemeClr val="dk1"/>
          </a:lnRef>
          <a:fillRef idx="2">
            <a:schemeClr val="dk1"/>
          </a:fillRef>
          <a:effectRef idx="1">
            <a:schemeClr val="dk1"/>
          </a:effectRef>
          <a:fontRef idx="minor">
            <a:schemeClr val="dk1"/>
          </a:fontRef>
        </p:style>
      </p:pic>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en-US" sz="2400" b="1" dirty="0">
                <a:latin typeface="+mn-ea"/>
              </a:rPr>
              <a:t>章回拆分</a:t>
            </a:r>
            <a:endParaRPr lang="en-US" altLang="zh-CN" sz="2400" b="1" dirty="0">
              <a:latin typeface="+mn-ea"/>
            </a:endParaRPr>
          </a:p>
        </p:txBody>
      </p:sp>
      <p:sp>
        <p:nvSpPr>
          <p:cNvPr id="10" name="矩形 9">
            <a:extLst>
              <a:ext uri="{FF2B5EF4-FFF2-40B4-BE49-F238E27FC236}">
                <a16:creationId xmlns:a16="http://schemas.microsoft.com/office/drawing/2014/main" id="{54C4CDD8-DB41-4221-A7D4-18301285045E}"/>
              </a:ext>
            </a:extLst>
          </p:cNvPr>
          <p:cNvSpPr/>
          <p:nvPr/>
        </p:nvSpPr>
        <p:spPr>
          <a:xfrm>
            <a:off x="170320" y="1233800"/>
            <a:ext cx="8904106" cy="1956659"/>
          </a:xfrm>
          <a:prstGeom prst="rect">
            <a:avLst/>
          </a:prstGeom>
          <a:noFill/>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13ECAC4E-DA7F-4A6C-ACE0-CA6CE97B62D1}"/>
              </a:ext>
            </a:extLst>
          </p:cNvPr>
          <p:cNvGrpSpPr/>
          <p:nvPr/>
        </p:nvGrpSpPr>
        <p:grpSpPr>
          <a:xfrm>
            <a:off x="170320" y="3429000"/>
            <a:ext cx="11826210" cy="3225552"/>
            <a:chOff x="170320" y="3429000"/>
            <a:chExt cx="11826210" cy="3225552"/>
          </a:xfrm>
        </p:grpSpPr>
        <p:sp>
          <p:nvSpPr>
            <p:cNvPr id="9" name="矩形 8">
              <a:extLst>
                <a:ext uri="{FF2B5EF4-FFF2-40B4-BE49-F238E27FC236}">
                  <a16:creationId xmlns:a16="http://schemas.microsoft.com/office/drawing/2014/main" id="{78F4AFEF-BA62-4038-BF28-428409645A2A}"/>
                </a:ext>
              </a:extLst>
            </p:cNvPr>
            <p:cNvSpPr/>
            <p:nvPr/>
          </p:nvSpPr>
          <p:spPr>
            <a:xfrm>
              <a:off x="170320" y="3429000"/>
              <a:ext cx="11826210" cy="3225552"/>
            </a:xfrm>
            <a:prstGeom prst="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nSpc>
                  <a:spcPct val="150000"/>
                </a:lnSpc>
              </a:pPr>
              <a:endParaRPr lang="zh-CN" altLang="en-US" sz="2400" dirty="0">
                <a:latin typeface="+mn-ea"/>
              </a:endParaRPr>
            </a:p>
          </p:txBody>
        </p:sp>
        <p:pic>
          <p:nvPicPr>
            <p:cNvPr id="11" name="图片 10">
              <a:extLst>
                <a:ext uri="{FF2B5EF4-FFF2-40B4-BE49-F238E27FC236}">
                  <a16:creationId xmlns:a16="http://schemas.microsoft.com/office/drawing/2014/main" id="{3BA43707-74C2-4EA0-B916-B620EA2F21DC}"/>
                </a:ext>
              </a:extLst>
            </p:cNvPr>
            <p:cNvPicPr/>
            <p:nvPr/>
          </p:nvPicPr>
          <p:blipFill rotWithShape="1">
            <a:blip r:embed="rId4"/>
            <a:srcRect t="1666"/>
            <a:stretch/>
          </p:blipFill>
          <p:spPr bwMode="auto">
            <a:xfrm>
              <a:off x="314336" y="3552899"/>
              <a:ext cx="8959479" cy="2943085"/>
            </a:xfrm>
            <a:prstGeom prst="rect">
              <a:avLst/>
            </a:prstGeom>
            <a:ln>
              <a:noFill/>
            </a:ln>
            <a:extLst>
              <a:ext uri="{53640926-AAD7-44D8-BBD7-CCE9431645EC}">
                <a14:shadowObscured xmlns:a14="http://schemas.microsoft.com/office/drawing/2010/main"/>
              </a:ext>
            </a:extLst>
          </p:spPr>
        </p:pic>
      </p:grpSp>
      <p:sp>
        <p:nvSpPr>
          <p:cNvPr id="12" name="矩形 11">
            <a:extLst>
              <a:ext uri="{FF2B5EF4-FFF2-40B4-BE49-F238E27FC236}">
                <a16:creationId xmlns:a16="http://schemas.microsoft.com/office/drawing/2014/main" id="{581E86A1-9DB2-4CD8-A340-8CC5ED037045}"/>
              </a:ext>
            </a:extLst>
          </p:cNvPr>
          <p:cNvSpPr/>
          <p:nvPr/>
        </p:nvSpPr>
        <p:spPr>
          <a:xfrm>
            <a:off x="314335" y="3314358"/>
            <a:ext cx="2603849" cy="4959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3" name="矩形 12">
            <a:extLst>
              <a:ext uri="{FF2B5EF4-FFF2-40B4-BE49-F238E27FC236}">
                <a16:creationId xmlns:a16="http://schemas.microsoft.com/office/drawing/2014/main" id="{F0F58F1F-69BC-43C0-BDFC-D1A8635D35C5}"/>
              </a:ext>
            </a:extLst>
          </p:cNvPr>
          <p:cNvSpPr/>
          <p:nvPr/>
        </p:nvSpPr>
        <p:spPr>
          <a:xfrm>
            <a:off x="5412263" y="6158631"/>
            <a:ext cx="4005568" cy="4959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Tree>
    <p:extLst>
      <p:ext uri="{BB962C8B-B14F-4D97-AF65-F5344CB8AC3E}">
        <p14:creationId xmlns:p14="http://schemas.microsoft.com/office/powerpoint/2010/main" val="165581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r>
              <a:rPr lang="en-US" altLang="zh-CN" sz="2800" b="1" dirty="0"/>
              <a:t>——</a:t>
            </a:r>
            <a:r>
              <a:rPr lang="en-US" altLang="zh-CN" sz="2800" b="1" dirty="0" err="1"/>
              <a:t>jieba</a:t>
            </a:r>
            <a:r>
              <a:rPr lang="zh-CN" altLang="zh-CN" sz="2800" b="1" dirty="0"/>
              <a:t>库主要函数</a:t>
            </a:r>
          </a:p>
        </p:txBody>
      </p:sp>
      <p:sp>
        <p:nvSpPr>
          <p:cNvPr id="3" name="矩形 2">
            <a:extLst>
              <a:ext uri="{FF2B5EF4-FFF2-40B4-BE49-F238E27FC236}">
                <a16:creationId xmlns:a16="http://schemas.microsoft.com/office/drawing/2014/main" id="{8DA40F73-38CD-4A57-92B9-AA6DBB0F6977}"/>
              </a:ext>
            </a:extLst>
          </p:cNvPr>
          <p:cNvSpPr/>
          <p:nvPr/>
        </p:nvSpPr>
        <p:spPr>
          <a:xfrm>
            <a:off x="530360" y="1701708"/>
            <a:ext cx="8186857" cy="461665"/>
          </a:xfrm>
          <a:prstGeom prst="rect">
            <a:avLst/>
          </a:prstGeom>
        </p:spPr>
        <p:txBody>
          <a:bodyPr wrap="none">
            <a:spAutoFit/>
          </a:bodyPr>
          <a:lstStyle/>
          <a:p>
            <a:r>
              <a:rPr lang="zh-CN" altLang="zh-CN" sz="2400" dirty="0">
                <a:solidFill>
                  <a:srgbClr val="000000"/>
                </a:solidFill>
                <a:latin typeface="+mn-ea"/>
                <a:cs typeface="Times New Roman" panose="02020603050405020304" pitchFamily="18" charset="0"/>
              </a:rPr>
              <a:t>精确模式分词：试图将句子最精确地切开，适合文本分析。</a:t>
            </a:r>
            <a:endParaRPr lang="zh-CN" altLang="en-US" sz="2400" dirty="0">
              <a:latin typeface="+mn-ea"/>
            </a:endParaRPr>
          </a:p>
        </p:txBody>
      </p:sp>
      <p:grpSp>
        <p:nvGrpSpPr>
          <p:cNvPr id="6" name="组合 5">
            <a:extLst>
              <a:ext uri="{FF2B5EF4-FFF2-40B4-BE49-F238E27FC236}">
                <a16:creationId xmlns:a16="http://schemas.microsoft.com/office/drawing/2014/main" id="{5784E609-D20C-419F-B37B-8E07F1141F92}"/>
              </a:ext>
            </a:extLst>
          </p:cNvPr>
          <p:cNvGrpSpPr/>
          <p:nvPr/>
        </p:nvGrpSpPr>
        <p:grpSpPr>
          <a:xfrm>
            <a:off x="530360" y="2290756"/>
            <a:ext cx="10744200" cy="2224463"/>
            <a:chOff x="530360" y="2290756"/>
            <a:chExt cx="10744200" cy="2224463"/>
          </a:xfrm>
        </p:grpSpPr>
        <p:pic>
          <p:nvPicPr>
            <p:cNvPr id="5" name="图片 4">
              <a:extLst>
                <a:ext uri="{FF2B5EF4-FFF2-40B4-BE49-F238E27FC236}">
                  <a16:creationId xmlns:a16="http://schemas.microsoft.com/office/drawing/2014/main" id="{6C8A090E-A6D0-425B-A81D-36B4CFD04357}"/>
                </a:ext>
              </a:extLst>
            </p:cNvPr>
            <p:cNvPicPr>
              <a:picLocks noChangeAspect="1"/>
            </p:cNvPicPr>
            <p:nvPr/>
          </p:nvPicPr>
          <p:blipFill rotWithShape="1">
            <a:blip r:embed="rId3"/>
            <a:srcRect b="64950"/>
            <a:stretch/>
          </p:blipFill>
          <p:spPr>
            <a:xfrm>
              <a:off x="530360" y="2290756"/>
              <a:ext cx="10744200" cy="1280203"/>
            </a:xfrm>
            <a:prstGeom prst="rect">
              <a:avLst/>
            </a:prstGeom>
          </p:spPr>
        </p:pic>
        <p:pic>
          <p:nvPicPr>
            <p:cNvPr id="11" name="图片 10">
              <a:extLst>
                <a:ext uri="{FF2B5EF4-FFF2-40B4-BE49-F238E27FC236}">
                  <a16:creationId xmlns:a16="http://schemas.microsoft.com/office/drawing/2014/main" id="{616DDBE3-7B35-40CF-B085-76790810C4E6}"/>
                </a:ext>
              </a:extLst>
            </p:cNvPr>
            <p:cNvPicPr>
              <a:picLocks noChangeAspect="1"/>
            </p:cNvPicPr>
            <p:nvPr/>
          </p:nvPicPr>
          <p:blipFill rotWithShape="1">
            <a:blip r:embed="rId3"/>
            <a:srcRect t="74147"/>
            <a:stretch/>
          </p:blipFill>
          <p:spPr>
            <a:xfrm>
              <a:off x="530360" y="3570959"/>
              <a:ext cx="10744200" cy="944260"/>
            </a:xfrm>
            <a:prstGeom prst="rect">
              <a:avLst/>
            </a:prstGeom>
          </p:spPr>
        </p:pic>
      </p:grpSp>
    </p:spTree>
    <p:extLst>
      <p:ext uri="{BB962C8B-B14F-4D97-AF65-F5344CB8AC3E}">
        <p14:creationId xmlns:p14="http://schemas.microsoft.com/office/powerpoint/2010/main" val="37109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en-US" sz="2400" b="1" dirty="0">
                <a:latin typeface="+mn-ea"/>
              </a:rPr>
              <a:t>章回拆分</a:t>
            </a:r>
            <a:endParaRPr lang="en-US" altLang="zh-CN" sz="2400" b="1" dirty="0">
              <a:latin typeface="+mn-ea"/>
            </a:endParaRPr>
          </a:p>
        </p:txBody>
      </p:sp>
      <p:sp>
        <p:nvSpPr>
          <p:cNvPr id="9" name="矩形 8">
            <a:extLst>
              <a:ext uri="{FF2B5EF4-FFF2-40B4-BE49-F238E27FC236}">
                <a16:creationId xmlns:a16="http://schemas.microsoft.com/office/drawing/2014/main" id="{78F4AFEF-BA62-4038-BF28-428409645A2A}"/>
              </a:ext>
            </a:extLst>
          </p:cNvPr>
          <p:cNvSpPr/>
          <p:nvPr/>
        </p:nvSpPr>
        <p:spPr>
          <a:xfrm>
            <a:off x="674376" y="5266244"/>
            <a:ext cx="10708735" cy="884252"/>
          </a:xfrm>
          <a:prstGeom prst="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nSpc>
                <a:spcPct val="150000"/>
              </a:lnSpc>
            </a:pPr>
            <a:r>
              <a:rPr lang="zh-CN" altLang="zh-CN" sz="2400" dirty="0">
                <a:latin typeface="+mn-ea"/>
              </a:rPr>
              <a:t>去除重复名称，并只取长度小于等于</a:t>
            </a:r>
            <a:r>
              <a:rPr lang="en-US" altLang="zh-CN" sz="2400" dirty="0">
                <a:latin typeface="+mn-ea"/>
              </a:rPr>
              <a:t>5</a:t>
            </a:r>
            <a:r>
              <a:rPr lang="zh-CN" altLang="zh-CN" sz="2400" dirty="0">
                <a:latin typeface="+mn-ea"/>
              </a:rPr>
              <a:t>的字符串，如“第一零二回”为</a:t>
            </a:r>
            <a:r>
              <a:rPr lang="en-US" altLang="zh-CN" sz="2400" dirty="0">
                <a:latin typeface="+mn-ea"/>
              </a:rPr>
              <a:t>5</a:t>
            </a:r>
            <a:r>
              <a:rPr lang="zh-CN" altLang="zh-CN" sz="2400" dirty="0">
                <a:latin typeface="+mn-ea"/>
              </a:rPr>
              <a:t>个字符</a:t>
            </a:r>
            <a:endParaRPr lang="zh-CN" altLang="en-US" sz="3200" dirty="0">
              <a:latin typeface="+mn-ea"/>
            </a:endParaRPr>
          </a:p>
        </p:txBody>
      </p:sp>
      <p:pic>
        <p:nvPicPr>
          <p:cNvPr id="5" name="图片 4">
            <a:extLst>
              <a:ext uri="{FF2B5EF4-FFF2-40B4-BE49-F238E27FC236}">
                <a16:creationId xmlns:a16="http://schemas.microsoft.com/office/drawing/2014/main" id="{2B20EEC1-384C-4EFD-8F20-79D9B7E4DDA0}"/>
              </a:ext>
            </a:extLst>
          </p:cNvPr>
          <p:cNvPicPr>
            <a:picLocks noChangeAspect="1"/>
          </p:cNvPicPr>
          <p:nvPr/>
        </p:nvPicPr>
        <p:blipFill>
          <a:blip r:embed="rId3"/>
          <a:stretch>
            <a:fillRect/>
          </a:stretch>
        </p:blipFill>
        <p:spPr>
          <a:xfrm>
            <a:off x="776097" y="1577808"/>
            <a:ext cx="8289844" cy="3544146"/>
          </a:xfrm>
          <a:prstGeom prst="rect">
            <a:avLst/>
          </a:prstGeom>
        </p:spPr>
        <p:style>
          <a:lnRef idx="1">
            <a:schemeClr val="dk1"/>
          </a:lnRef>
          <a:fillRef idx="2">
            <a:schemeClr val="dk1"/>
          </a:fillRef>
          <a:effectRef idx="1">
            <a:schemeClr val="dk1"/>
          </a:effectRef>
          <a:fontRef idx="minor">
            <a:schemeClr val="dk1"/>
          </a:fontRef>
        </p:style>
      </p:pic>
      <p:sp>
        <p:nvSpPr>
          <p:cNvPr id="10" name="矩形 9">
            <a:extLst>
              <a:ext uri="{FF2B5EF4-FFF2-40B4-BE49-F238E27FC236}">
                <a16:creationId xmlns:a16="http://schemas.microsoft.com/office/drawing/2014/main" id="{54C4CDD8-DB41-4221-A7D4-18301285045E}"/>
              </a:ext>
            </a:extLst>
          </p:cNvPr>
          <p:cNvSpPr/>
          <p:nvPr/>
        </p:nvSpPr>
        <p:spPr>
          <a:xfrm>
            <a:off x="674376" y="3446327"/>
            <a:ext cx="8514229" cy="1585596"/>
          </a:xfrm>
          <a:prstGeom prst="rect">
            <a:avLst/>
          </a:prstGeom>
          <a:noFill/>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11789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en-US" sz="2400" b="1" dirty="0">
                <a:latin typeface="+mn-ea"/>
              </a:rPr>
              <a:t>章回拆分</a:t>
            </a:r>
            <a:endParaRPr lang="en-US" altLang="zh-CN" sz="2400" b="1" dirty="0">
              <a:latin typeface="+mn-ea"/>
            </a:endParaRPr>
          </a:p>
        </p:txBody>
      </p:sp>
      <p:sp>
        <p:nvSpPr>
          <p:cNvPr id="9" name="矩形 8">
            <a:extLst>
              <a:ext uri="{FF2B5EF4-FFF2-40B4-BE49-F238E27FC236}">
                <a16:creationId xmlns:a16="http://schemas.microsoft.com/office/drawing/2014/main" id="{78F4AFEF-BA62-4038-BF28-428409645A2A}"/>
              </a:ext>
            </a:extLst>
          </p:cNvPr>
          <p:cNvSpPr/>
          <p:nvPr/>
        </p:nvSpPr>
        <p:spPr>
          <a:xfrm>
            <a:off x="674376" y="5014596"/>
            <a:ext cx="10708735" cy="884252"/>
          </a:xfrm>
          <a:prstGeom prst="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nSpc>
                <a:spcPct val="150000"/>
              </a:lnSpc>
            </a:pPr>
            <a:r>
              <a:rPr lang="zh-CN" altLang="en-US" sz="2400" dirty="0">
                <a:latin typeface="+mn-ea"/>
              </a:rPr>
              <a:t>找出每一回在原文中的起始位置</a:t>
            </a:r>
            <a:endParaRPr lang="zh-CN" altLang="en-US" sz="3200" dirty="0">
              <a:latin typeface="+mn-ea"/>
            </a:endParaRPr>
          </a:p>
        </p:txBody>
      </p:sp>
      <p:pic>
        <p:nvPicPr>
          <p:cNvPr id="3" name="图片 2">
            <a:extLst>
              <a:ext uri="{FF2B5EF4-FFF2-40B4-BE49-F238E27FC236}">
                <a16:creationId xmlns:a16="http://schemas.microsoft.com/office/drawing/2014/main" id="{BC1F42F1-1B82-47D3-BA65-9957A42512F2}"/>
              </a:ext>
            </a:extLst>
          </p:cNvPr>
          <p:cNvPicPr>
            <a:picLocks noChangeAspect="1"/>
          </p:cNvPicPr>
          <p:nvPr/>
        </p:nvPicPr>
        <p:blipFill>
          <a:blip r:embed="rId3"/>
          <a:stretch>
            <a:fillRect/>
          </a:stretch>
        </p:blipFill>
        <p:spPr>
          <a:xfrm>
            <a:off x="726011" y="1516163"/>
            <a:ext cx="11062252" cy="2964239"/>
          </a:xfrm>
          <a:prstGeom prst="rect">
            <a:avLst/>
          </a:prstGeom>
        </p:spPr>
        <p:style>
          <a:lnRef idx="1">
            <a:schemeClr val="dk1"/>
          </a:lnRef>
          <a:fillRef idx="2">
            <a:schemeClr val="dk1"/>
          </a:fillRef>
          <a:effectRef idx="1">
            <a:schemeClr val="dk1"/>
          </a:effectRef>
          <a:fontRef idx="minor">
            <a:schemeClr val="dk1"/>
          </a:fontRef>
        </p:style>
      </p:pic>
      <p:sp>
        <p:nvSpPr>
          <p:cNvPr id="10" name="矩形 9">
            <a:extLst>
              <a:ext uri="{FF2B5EF4-FFF2-40B4-BE49-F238E27FC236}">
                <a16:creationId xmlns:a16="http://schemas.microsoft.com/office/drawing/2014/main" id="{54C4CDD8-DB41-4221-A7D4-18301285045E}"/>
              </a:ext>
            </a:extLst>
          </p:cNvPr>
          <p:cNvSpPr/>
          <p:nvPr/>
        </p:nvSpPr>
        <p:spPr>
          <a:xfrm>
            <a:off x="530360" y="1401278"/>
            <a:ext cx="8265770" cy="1585596"/>
          </a:xfrm>
          <a:prstGeom prst="rect">
            <a:avLst/>
          </a:prstGeom>
          <a:noFill/>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11301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en-US" sz="2400" b="1" dirty="0">
                <a:latin typeface="+mn-ea"/>
              </a:rPr>
              <a:t>章回拆分</a:t>
            </a:r>
            <a:endParaRPr lang="en-US" altLang="zh-CN" sz="2400" b="1" dirty="0">
              <a:latin typeface="+mn-ea"/>
            </a:endParaRPr>
          </a:p>
        </p:txBody>
      </p:sp>
      <p:sp>
        <p:nvSpPr>
          <p:cNvPr id="9" name="矩形 8">
            <a:extLst>
              <a:ext uri="{FF2B5EF4-FFF2-40B4-BE49-F238E27FC236}">
                <a16:creationId xmlns:a16="http://schemas.microsoft.com/office/drawing/2014/main" id="{78F4AFEF-BA62-4038-BF28-428409645A2A}"/>
              </a:ext>
            </a:extLst>
          </p:cNvPr>
          <p:cNvSpPr/>
          <p:nvPr/>
        </p:nvSpPr>
        <p:spPr>
          <a:xfrm>
            <a:off x="674376" y="4811147"/>
            <a:ext cx="10708735" cy="1843405"/>
          </a:xfrm>
          <a:prstGeom prst="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nSpc>
                <a:spcPct val="150000"/>
              </a:lnSpc>
            </a:pPr>
            <a:r>
              <a:rPr lang="zh-CN" altLang="en-US" sz="2400" dirty="0">
                <a:latin typeface="+mn-ea"/>
              </a:rPr>
              <a:t>找出每一回在原文中的结束位置，本回的结束位置就是下一回的起始位置。</a:t>
            </a:r>
            <a:r>
              <a:rPr lang="zh-CN" altLang="zh-CN" sz="2400" dirty="0">
                <a:latin typeface="+mn-ea"/>
              </a:rPr>
              <a:t>最后一回的结束</a:t>
            </a:r>
            <a:r>
              <a:rPr lang="zh-CN" altLang="en-US" sz="2400" dirty="0">
                <a:latin typeface="+mn-ea"/>
              </a:rPr>
              <a:t>位置</a:t>
            </a:r>
            <a:r>
              <a:rPr lang="zh-CN" altLang="zh-CN" sz="2400" dirty="0">
                <a:latin typeface="+mn-ea"/>
              </a:rPr>
              <a:t>就是全文的结束</a:t>
            </a:r>
            <a:r>
              <a:rPr lang="zh-CN" altLang="en-US" sz="2400" dirty="0">
                <a:latin typeface="+mn-ea"/>
              </a:rPr>
              <a:t>。</a:t>
            </a:r>
            <a:r>
              <a:rPr lang="en-US" altLang="zh-CN" sz="2400" dirty="0">
                <a:latin typeface="+mn-ea"/>
              </a:rPr>
              <a:t>zip</a:t>
            </a:r>
            <a:r>
              <a:rPr lang="zh-CN" altLang="en-US" sz="2400" dirty="0">
                <a:latin typeface="+mn-ea"/>
              </a:rPr>
              <a:t>将每一回的起始和结束位置拼成一个元组，存放在</a:t>
            </a:r>
            <a:r>
              <a:rPr lang="en-US" altLang="zh-CN" sz="2400" dirty="0" err="1">
                <a:latin typeface="+mn-ea"/>
              </a:rPr>
              <a:t>lst_chapterindex</a:t>
            </a:r>
            <a:r>
              <a:rPr lang="zh-CN" altLang="en-US" sz="2400" dirty="0">
                <a:latin typeface="+mn-ea"/>
              </a:rPr>
              <a:t>列表中。</a:t>
            </a:r>
          </a:p>
        </p:txBody>
      </p:sp>
      <p:pic>
        <p:nvPicPr>
          <p:cNvPr id="3" name="图片 2">
            <a:extLst>
              <a:ext uri="{FF2B5EF4-FFF2-40B4-BE49-F238E27FC236}">
                <a16:creationId xmlns:a16="http://schemas.microsoft.com/office/drawing/2014/main" id="{BC1F42F1-1B82-47D3-BA65-9957A42512F2}"/>
              </a:ext>
            </a:extLst>
          </p:cNvPr>
          <p:cNvPicPr>
            <a:picLocks noChangeAspect="1"/>
          </p:cNvPicPr>
          <p:nvPr/>
        </p:nvPicPr>
        <p:blipFill>
          <a:blip r:embed="rId3"/>
          <a:stretch>
            <a:fillRect/>
          </a:stretch>
        </p:blipFill>
        <p:spPr>
          <a:xfrm>
            <a:off x="726011" y="1516163"/>
            <a:ext cx="11062252" cy="2964239"/>
          </a:xfrm>
          <a:prstGeom prst="rect">
            <a:avLst/>
          </a:prstGeom>
        </p:spPr>
        <p:style>
          <a:lnRef idx="1">
            <a:schemeClr val="dk1"/>
          </a:lnRef>
          <a:fillRef idx="2">
            <a:schemeClr val="dk1"/>
          </a:fillRef>
          <a:effectRef idx="1">
            <a:schemeClr val="dk1"/>
          </a:effectRef>
          <a:fontRef idx="minor">
            <a:schemeClr val="dk1"/>
          </a:fontRef>
        </p:style>
      </p:pic>
      <p:sp>
        <p:nvSpPr>
          <p:cNvPr id="10" name="矩形 9">
            <a:extLst>
              <a:ext uri="{FF2B5EF4-FFF2-40B4-BE49-F238E27FC236}">
                <a16:creationId xmlns:a16="http://schemas.microsoft.com/office/drawing/2014/main" id="{54C4CDD8-DB41-4221-A7D4-18301285045E}"/>
              </a:ext>
            </a:extLst>
          </p:cNvPr>
          <p:cNvSpPr/>
          <p:nvPr/>
        </p:nvSpPr>
        <p:spPr>
          <a:xfrm>
            <a:off x="530360" y="3161903"/>
            <a:ext cx="11426414" cy="1585596"/>
          </a:xfrm>
          <a:prstGeom prst="rect">
            <a:avLst/>
          </a:prstGeom>
          <a:noFill/>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61268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en-US" sz="2400" b="1" dirty="0">
                <a:latin typeface="+mn-ea"/>
              </a:rPr>
              <a:t>章回拆分</a:t>
            </a:r>
            <a:endParaRPr lang="en-US" altLang="zh-CN" sz="2400" b="1" dirty="0">
              <a:latin typeface="+mn-ea"/>
            </a:endParaRPr>
          </a:p>
        </p:txBody>
      </p:sp>
      <p:sp>
        <p:nvSpPr>
          <p:cNvPr id="9" name="矩形 8">
            <a:extLst>
              <a:ext uri="{FF2B5EF4-FFF2-40B4-BE49-F238E27FC236}">
                <a16:creationId xmlns:a16="http://schemas.microsoft.com/office/drawing/2014/main" id="{78F4AFEF-BA62-4038-BF28-428409645A2A}"/>
              </a:ext>
            </a:extLst>
          </p:cNvPr>
          <p:cNvSpPr/>
          <p:nvPr/>
        </p:nvSpPr>
        <p:spPr>
          <a:xfrm>
            <a:off x="786100" y="1441782"/>
            <a:ext cx="10708735" cy="883975"/>
          </a:xfrm>
          <a:prstGeom prst="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nSpc>
                <a:spcPct val="150000"/>
              </a:lnSpc>
            </a:pPr>
            <a:r>
              <a:rPr lang="zh-CN" altLang="en-US" sz="2400" dirty="0">
                <a:latin typeface="+mn-ea"/>
              </a:rPr>
              <a:t>我们得到的每一回起始和结束数据如下：</a:t>
            </a:r>
          </a:p>
        </p:txBody>
      </p:sp>
      <p:pic>
        <p:nvPicPr>
          <p:cNvPr id="11" name="图片 10">
            <a:extLst>
              <a:ext uri="{FF2B5EF4-FFF2-40B4-BE49-F238E27FC236}">
                <a16:creationId xmlns:a16="http://schemas.microsoft.com/office/drawing/2014/main" id="{A6DE4D92-C205-429E-858B-1F9771C305C4}"/>
              </a:ext>
            </a:extLst>
          </p:cNvPr>
          <p:cNvPicPr/>
          <p:nvPr/>
        </p:nvPicPr>
        <p:blipFill>
          <a:blip r:embed="rId3"/>
          <a:stretch>
            <a:fillRect/>
          </a:stretch>
        </p:blipFill>
        <p:spPr>
          <a:xfrm>
            <a:off x="872385" y="2478978"/>
            <a:ext cx="10447229" cy="3757449"/>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108785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红楼梦之“刘姥姥三进荣国府”</a:t>
            </a:r>
            <a:endParaRPr lang="en-US" altLang="zh-CN" sz="2400" b="1" dirty="0">
              <a:latin typeface="+mn-ea"/>
            </a:endParaRPr>
          </a:p>
        </p:txBody>
      </p:sp>
      <p:sp>
        <p:nvSpPr>
          <p:cNvPr id="3" name="矩形 2">
            <a:extLst>
              <a:ext uri="{FF2B5EF4-FFF2-40B4-BE49-F238E27FC236}">
                <a16:creationId xmlns:a16="http://schemas.microsoft.com/office/drawing/2014/main" id="{6792791C-0338-4595-942E-A7B52E280EFA}"/>
              </a:ext>
            </a:extLst>
          </p:cNvPr>
          <p:cNvSpPr/>
          <p:nvPr/>
        </p:nvSpPr>
        <p:spPr>
          <a:xfrm>
            <a:off x="786100" y="1475169"/>
            <a:ext cx="4801314" cy="461665"/>
          </a:xfrm>
          <a:prstGeom prst="rect">
            <a:avLst/>
          </a:prstGeom>
        </p:spPr>
        <p:txBody>
          <a:bodyPr wrap="none">
            <a:spAutoFit/>
          </a:bodyPr>
          <a:lstStyle/>
          <a:p>
            <a:r>
              <a:rPr lang="zh-CN" altLang="zh-CN" sz="2400" dirty="0">
                <a:solidFill>
                  <a:srgbClr val="000000"/>
                </a:solidFill>
                <a:latin typeface="+mn-ea"/>
                <a:cs typeface="Times New Roman" panose="02020603050405020304" pitchFamily="18" charset="0"/>
              </a:rPr>
              <a:t>统计在每一回中刘姥姥的出场次数</a:t>
            </a:r>
            <a:endParaRPr lang="zh-CN" altLang="en-US" sz="2400" dirty="0">
              <a:latin typeface="+mn-ea"/>
            </a:endParaRPr>
          </a:p>
        </p:txBody>
      </p:sp>
      <p:pic>
        <p:nvPicPr>
          <p:cNvPr id="5" name="图片 4">
            <a:extLst>
              <a:ext uri="{FF2B5EF4-FFF2-40B4-BE49-F238E27FC236}">
                <a16:creationId xmlns:a16="http://schemas.microsoft.com/office/drawing/2014/main" id="{C05C38EE-6D64-484E-AF21-59C95BAFC710}"/>
              </a:ext>
            </a:extLst>
          </p:cNvPr>
          <p:cNvPicPr>
            <a:picLocks noChangeAspect="1"/>
          </p:cNvPicPr>
          <p:nvPr/>
        </p:nvPicPr>
        <p:blipFill>
          <a:blip r:embed="rId3"/>
          <a:stretch>
            <a:fillRect/>
          </a:stretch>
        </p:blipFill>
        <p:spPr>
          <a:xfrm>
            <a:off x="905370" y="2123442"/>
            <a:ext cx="9053639" cy="2072829"/>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15922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红楼梦之“刘姥姥三进荣国府”</a:t>
            </a:r>
            <a:endParaRPr lang="en-US" altLang="zh-CN" sz="2400" b="1" dirty="0">
              <a:latin typeface="+mn-ea"/>
            </a:endParaRPr>
          </a:p>
        </p:txBody>
      </p:sp>
      <p:sp>
        <p:nvSpPr>
          <p:cNvPr id="3" name="矩形 2">
            <a:extLst>
              <a:ext uri="{FF2B5EF4-FFF2-40B4-BE49-F238E27FC236}">
                <a16:creationId xmlns:a16="http://schemas.microsoft.com/office/drawing/2014/main" id="{6792791C-0338-4595-942E-A7B52E280EFA}"/>
              </a:ext>
            </a:extLst>
          </p:cNvPr>
          <p:cNvSpPr/>
          <p:nvPr/>
        </p:nvSpPr>
        <p:spPr>
          <a:xfrm>
            <a:off x="786100" y="1475169"/>
            <a:ext cx="4493538" cy="461665"/>
          </a:xfrm>
          <a:prstGeom prst="rect">
            <a:avLst/>
          </a:prstGeom>
        </p:spPr>
        <p:txBody>
          <a:bodyPr wrap="none">
            <a:spAutoFit/>
          </a:bodyPr>
          <a:lstStyle/>
          <a:p>
            <a:r>
              <a:rPr lang="zh-CN" altLang="zh-CN" sz="2400" dirty="0"/>
              <a:t>用折线图将</a:t>
            </a:r>
            <a:r>
              <a:rPr lang="zh-CN" altLang="en-US" sz="2400" dirty="0"/>
              <a:t>得到</a:t>
            </a:r>
            <a:r>
              <a:rPr lang="zh-CN" altLang="zh-CN" sz="2400" dirty="0"/>
              <a:t>的数据呈现出来</a:t>
            </a:r>
            <a:endParaRPr lang="zh-CN" altLang="en-US" sz="3200" dirty="0">
              <a:latin typeface="+mn-ea"/>
            </a:endParaRPr>
          </a:p>
        </p:txBody>
      </p:sp>
      <p:pic>
        <p:nvPicPr>
          <p:cNvPr id="6" name="图片 5">
            <a:extLst>
              <a:ext uri="{FF2B5EF4-FFF2-40B4-BE49-F238E27FC236}">
                <a16:creationId xmlns:a16="http://schemas.microsoft.com/office/drawing/2014/main" id="{470789B1-5EDA-4909-A5D9-EAD00CB63B9E}"/>
              </a:ext>
            </a:extLst>
          </p:cNvPr>
          <p:cNvPicPr>
            <a:picLocks noChangeAspect="1"/>
          </p:cNvPicPr>
          <p:nvPr/>
        </p:nvPicPr>
        <p:blipFill>
          <a:blip r:embed="rId3"/>
          <a:stretch>
            <a:fillRect/>
          </a:stretch>
        </p:blipFill>
        <p:spPr>
          <a:xfrm>
            <a:off x="925552" y="2127432"/>
            <a:ext cx="10125307" cy="3255399"/>
          </a:xfrm>
          <a:prstGeom prst="rect">
            <a:avLst/>
          </a:prstGeom>
        </p:spPr>
        <p:style>
          <a:lnRef idx="1">
            <a:schemeClr val="dk1"/>
          </a:lnRef>
          <a:fillRef idx="2">
            <a:schemeClr val="dk1"/>
          </a:fillRef>
          <a:effectRef idx="1">
            <a:schemeClr val="dk1"/>
          </a:effectRef>
          <a:fontRef idx="minor">
            <a:schemeClr val="dk1"/>
          </a:fontRef>
        </p:style>
      </p:pic>
      <p:pic>
        <p:nvPicPr>
          <p:cNvPr id="11" name="图片 10">
            <a:extLst>
              <a:ext uri="{FF2B5EF4-FFF2-40B4-BE49-F238E27FC236}">
                <a16:creationId xmlns:a16="http://schemas.microsoft.com/office/drawing/2014/main" id="{F01C7CC0-89CA-4742-B5D1-861D775E6887}"/>
              </a:ext>
            </a:extLst>
          </p:cNvPr>
          <p:cNvPicPr/>
          <p:nvPr/>
        </p:nvPicPr>
        <p:blipFill>
          <a:blip r:embed="rId4"/>
          <a:stretch>
            <a:fillRect/>
          </a:stretch>
        </p:blipFill>
        <p:spPr>
          <a:xfrm>
            <a:off x="371549" y="2039247"/>
            <a:ext cx="11448901" cy="4111249"/>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297243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红楼梦之“哭说笑闹总关情”</a:t>
            </a:r>
            <a:endParaRPr lang="en-US" altLang="zh-CN" sz="2400" b="1" dirty="0">
              <a:latin typeface="+mn-ea"/>
            </a:endParaRPr>
          </a:p>
        </p:txBody>
      </p:sp>
      <p:sp>
        <p:nvSpPr>
          <p:cNvPr id="3" name="矩形 2">
            <a:extLst>
              <a:ext uri="{FF2B5EF4-FFF2-40B4-BE49-F238E27FC236}">
                <a16:creationId xmlns:a16="http://schemas.microsoft.com/office/drawing/2014/main" id="{6792791C-0338-4595-942E-A7B52E280EFA}"/>
              </a:ext>
            </a:extLst>
          </p:cNvPr>
          <p:cNvSpPr/>
          <p:nvPr/>
        </p:nvSpPr>
        <p:spPr>
          <a:xfrm>
            <a:off x="776097" y="1288561"/>
            <a:ext cx="11039455" cy="1689052"/>
          </a:xfrm>
          <a:prstGeom prst="rect">
            <a:avLst/>
          </a:prstGeom>
        </p:spPr>
        <p:txBody>
          <a:bodyPr wrap="square">
            <a:spAutoFit/>
          </a:bodyPr>
          <a:lstStyle/>
          <a:p>
            <a:pPr>
              <a:lnSpc>
                <a:spcPct val="150000"/>
              </a:lnSpc>
            </a:pPr>
            <a:r>
              <a:rPr lang="zh-CN" altLang="zh-CN" sz="2400" dirty="0"/>
              <a:t>我们想尝试分析一下在红楼梦的每一回里，“笑”和“喜”，“哭”与“悲”分别出现的次数，能不能通过这样一个小小的切入点，看一看贾府的兴衰与荣辱变化。统计每一回中“笑”和“喜”，“哭”与“悲”的出现次数。</a:t>
            </a:r>
            <a:endParaRPr lang="zh-CN" altLang="en-US" sz="4000" dirty="0">
              <a:latin typeface="+mn-ea"/>
            </a:endParaRPr>
          </a:p>
        </p:txBody>
      </p:sp>
      <p:pic>
        <p:nvPicPr>
          <p:cNvPr id="7" name="图片 6">
            <a:extLst>
              <a:ext uri="{FF2B5EF4-FFF2-40B4-BE49-F238E27FC236}">
                <a16:creationId xmlns:a16="http://schemas.microsoft.com/office/drawing/2014/main" id="{13A22CF7-F054-4226-8468-F9B9DA971509}"/>
              </a:ext>
            </a:extLst>
          </p:cNvPr>
          <p:cNvPicPr>
            <a:picLocks noChangeAspect="1"/>
          </p:cNvPicPr>
          <p:nvPr/>
        </p:nvPicPr>
        <p:blipFill>
          <a:blip r:embed="rId3"/>
          <a:stretch>
            <a:fillRect/>
          </a:stretch>
        </p:blipFill>
        <p:spPr>
          <a:xfrm>
            <a:off x="776097" y="3218870"/>
            <a:ext cx="10525539" cy="2618142"/>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60740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红楼梦之“哭说笑闹总关情”</a:t>
            </a:r>
            <a:endParaRPr lang="en-US" altLang="zh-CN" sz="2400" b="1" dirty="0">
              <a:latin typeface="+mn-ea"/>
            </a:endParaRPr>
          </a:p>
        </p:txBody>
      </p:sp>
      <p:sp>
        <p:nvSpPr>
          <p:cNvPr id="3" name="矩形 2">
            <a:extLst>
              <a:ext uri="{FF2B5EF4-FFF2-40B4-BE49-F238E27FC236}">
                <a16:creationId xmlns:a16="http://schemas.microsoft.com/office/drawing/2014/main" id="{6792791C-0338-4595-942E-A7B52E280EFA}"/>
              </a:ext>
            </a:extLst>
          </p:cNvPr>
          <p:cNvSpPr/>
          <p:nvPr/>
        </p:nvSpPr>
        <p:spPr>
          <a:xfrm>
            <a:off x="786100" y="1428361"/>
            <a:ext cx="11039455" cy="461665"/>
          </a:xfrm>
          <a:prstGeom prst="rect">
            <a:avLst/>
          </a:prstGeom>
        </p:spPr>
        <p:txBody>
          <a:bodyPr wrap="square">
            <a:spAutoFit/>
          </a:bodyPr>
          <a:lstStyle/>
          <a:p>
            <a:r>
              <a:rPr lang="zh-CN" altLang="zh-CN" sz="2400" dirty="0"/>
              <a:t>用折线图将</a:t>
            </a:r>
            <a:r>
              <a:rPr lang="zh-CN" altLang="en-US" sz="2400" dirty="0"/>
              <a:t>得到</a:t>
            </a:r>
            <a:r>
              <a:rPr lang="zh-CN" altLang="zh-CN" sz="2400" dirty="0"/>
              <a:t>的数据呈现出来。</a:t>
            </a:r>
          </a:p>
        </p:txBody>
      </p:sp>
      <p:pic>
        <p:nvPicPr>
          <p:cNvPr id="5" name="图片 4">
            <a:extLst>
              <a:ext uri="{FF2B5EF4-FFF2-40B4-BE49-F238E27FC236}">
                <a16:creationId xmlns:a16="http://schemas.microsoft.com/office/drawing/2014/main" id="{D6F50341-2B1E-4010-A54C-0DB38024383E}"/>
              </a:ext>
            </a:extLst>
          </p:cNvPr>
          <p:cNvPicPr>
            <a:picLocks noChangeAspect="1"/>
          </p:cNvPicPr>
          <p:nvPr/>
        </p:nvPicPr>
        <p:blipFill>
          <a:blip r:embed="rId3"/>
          <a:stretch>
            <a:fillRect/>
          </a:stretch>
        </p:blipFill>
        <p:spPr>
          <a:xfrm>
            <a:off x="530360" y="2154878"/>
            <a:ext cx="10834066" cy="3814812"/>
          </a:xfrm>
          <a:prstGeom prst="rect">
            <a:avLst/>
          </a:prstGeom>
        </p:spPr>
        <p:style>
          <a:lnRef idx="1">
            <a:schemeClr val="dk1"/>
          </a:lnRef>
          <a:fillRef idx="2">
            <a:schemeClr val="dk1"/>
          </a:fillRef>
          <a:effectRef idx="1">
            <a:schemeClr val="dk1"/>
          </a:effectRef>
          <a:fontRef idx="minor">
            <a:schemeClr val="dk1"/>
          </a:fontRef>
        </p:style>
      </p:pic>
      <p:pic>
        <p:nvPicPr>
          <p:cNvPr id="11" name="图片 10">
            <a:extLst>
              <a:ext uri="{FF2B5EF4-FFF2-40B4-BE49-F238E27FC236}">
                <a16:creationId xmlns:a16="http://schemas.microsoft.com/office/drawing/2014/main" id="{5C91B610-B302-4836-B5EB-0C6F8FF37231}"/>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0320" y="1890027"/>
            <a:ext cx="11895784" cy="4351745"/>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403277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红楼梦之平均段落数与字数</a:t>
            </a:r>
            <a:endParaRPr lang="en-US" altLang="zh-CN" sz="2400" b="1" dirty="0">
              <a:latin typeface="+mn-ea"/>
            </a:endParaRPr>
          </a:p>
        </p:txBody>
      </p:sp>
      <p:sp>
        <p:nvSpPr>
          <p:cNvPr id="3" name="矩形 2">
            <a:extLst>
              <a:ext uri="{FF2B5EF4-FFF2-40B4-BE49-F238E27FC236}">
                <a16:creationId xmlns:a16="http://schemas.microsoft.com/office/drawing/2014/main" id="{6792791C-0338-4595-942E-A7B52E280EFA}"/>
              </a:ext>
            </a:extLst>
          </p:cNvPr>
          <p:cNvSpPr/>
          <p:nvPr/>
        </p:nvSpPr>
        <p:spPr>
          <a:xfrm>
            <a:off x="776097" y="1288561"/>
            <a:ext cx="11039455" cy="1695336"/>
          </a:xfrm>
          <a:prstGeom prst="rect">
            <a:avLst/>
          </a:prstGeom>
        </p:spPr>
        <p:txBody>
          <a:bodyPr wrap="square">
            <a:spAutoFit/>
          </a:bodyPr>
          <a:lstStyle/>
          <a:p>
            <a:pPr>
              <a:lnSpc>
                <a:spcPct val="150000"/>
              </a:lnSpc>
            </a:pPr>
            <a:r>
              <a:rPr lang="zh-CN" altLang="zh-CN" sz="2400" dirty="0"/>
              <a:t>在上面的代码中，我们可以很容易的计算出每一回的段落数，也能计算出每一回的字符总数，那就用散点图来看看，它们大致是什么分布。</a:t>
            </a:r>
            <a:endParaRPr lang="en-US" altLang="zh-CN" sz="2400" dirty="0"/>
          </a:p>
          <a:p>
            <a:pPr>
              <a:lnSpc>
                <a:spcPct val="150000"/>
              </a:lnSpc>
            </a:pPr>
            <a:r>
              <a:rPr lang="zh-CN" altLang="zh-CN" sz="2400" dirty="0"/>
              <a:t>计算每一回的段落数和字符总数</a:t>
            </a:r>
            <a:r>
              <a:rPr lang="zh-CN" altLang="en-US" sz="2400" dirty="0"/>
              <a:t>。</a:t>
            </a:r>
            <a:endParaRPr lang="zh-CN" altLang="zh-CN" sz="2400" dirty="0"/>
          </a:p>
        </p:txBody>
      </p:sp>
      <p:pic>
        <p:nvPicPr>
          <p:cNvPr id="5" name="图片 4">
            <a:extLst>
              <a:ext uri="{FF2B5EF4-FFF2-40B4-BE49-F238E27FC236}">
                <a16:creationId xmlns:a16="http://schemas.microsoft.com/office/drawing/2014/main" id="{DF8C621A-F8FE-42BB-A0B4-CA6D0F8CF561}"/>
              </a:ext>
            </a:extLst>
          </p:cNvPr>
          <p:cNvPicPr>
            <a:picLocks noChangeAspect="1"/>
          </p:cNvPicPr>
          <p:nvPr/>
        </p:nvPicPr>
        <p:blipFill>
          <a:blip r:embed="rId3"/>
          <a:stretch>
            <a:fillRect/>
          </a:stretch>
        </p:blipFill>
        <p:spPr>
          <a:xfrm>
            <a:off x="1810992" y="3246936"/>
            <a:ext cx="7492034" cy="2679270"/>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247251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红楼梦之平均段落数与字数</a:t>
            </a:r>
            <a:endParaRPr lang="en-US" altLang="zh-CN" sz="2400" b="1" dirty="0">
              <a:latin typeface="+mn-ea"/>
            </a:endParaRPr>
          </a:p>
        </p:txBody>
      </p:sp>
      <p:sp>
        <p:nvSpPr>
          <p:cNvPr id="3" name="矩形 2">
            <a:extLst>
              <a:ext uri="{FF2B5EF4-FFF2-40B4-BE49-F238E27FC236}">
                <a16:creationId xmlns:a16="http://schemas.microsoft.com/office/drawing/2014/main" id="{6792791C-0338-4595-942E-A7B52E280EFA}"/>
              </a:ext>
            </a:extLst>
          </p:cNvPr>
          <p:cNvSpPr/>
          <p:nvPr/>
        </p:nvSpPr>
        <p:spPr>
          <a:xfrm>
            <a:off x="776097" y="1288561"/>
            <a:ext cx="11039455" cy="587340"/>
          </a:xfrm>
          <a:prstGeom prst="rect">
            <a:avLst/>
          </a:prstGeom>
        </p:spPr>
        <p:txBody>
          <a:bodyPr wrap="square">
            <a:spAutoFit/>
          </a:bodyPr>
          <a:lstStyle/>
          <a:p>
            <a:pPr>
              <a:lnSpc>
                <a:spcPct val="150000"/>
              </a:lnSpc>
            </a:pPr>
            <a:r>
              <a:rPr lang="zh-CN" altLang="zh-CN" sz="2400" dirty="0"/>
              <a:t>绘制散点图</a:t>
            </a:r>
            <a:endParaRPr lang="zh-CN" altLang="zh-CN" sz="3200" dirty="0"/>
          </a:p>
        </p:txBody>
      </p:sp>
      <p:pic>
        <p:nvPicPr>
          <p:cNvPr id="7" name="图片 6">
            <a:extLst>
              <a:ext uri="{FF2B5EF4-FFF2-40B4-BE49-F238E27FC236}">
                <a16:creationId xmlns:a16="http://schemas.microsoft.com/office/drawing/2014/main" id="{953CE924-C626-4735-9109-44358DE49216}"/>
              </a:ext>
            </a:extLst>
          </p:cNvPr>
          <p:cNvPicPr>
            <a:picLocks noChangeAspect="1"/>
          </p:cNvPicPr>
          <p:nvPr/>
        </p:nvPicPr>
        <p:blipFill>
          <a:blip r:embed="rId3"/>
          <a:stretch>
            <a:fillRect/>
          </a:stretch>
        </p:blipFill>
        <p:spPr>
          <a:xfrm>
            <a:off x="205409" y="1982810"/>
            <a:ext cx="11986591" cy="2437188"/>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2348135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r>
              <a:rPr lang="en-US" altLang="zh-CN" sz="2800" b="1" dirty="0"/>
              <a:t>——</a:t>
            </a:r>
            <a:r>
              <a:rPr lang="en-US" altLang="zh-CN" sz="2800" b="1" dirty="0" err="1"/>
              <a:t>jieba</a:t>
            </a:r>
            <a:r>
              <a:rPr lang="zh-CN" altLang="zh-CN" sz="2800" b="1" dirty="0"/>
              <a:t>库主要函数</a:t>
            </a:r>
          </a:p>
        </p:txBody>
      </p:sp>
      <p:sp>
        <p:nvSpPr>
          <p:cNvPr id="3" name="矩形 2">
            <a:extLst>
              <a:ext uri="{FF2B5EF4-FFF2-40B4-BE49-F238E27FC236}">
                <a16:creationId xmlns:a16="http://schemas.microsoft.com/office/drawing/2014/main" id="{8DA40F73-38CD-4A57-92B9-AA6DBB0F6977}"/>
              </a:ext>
            </a:extLst>
          </p:cNvPr>
          <p:cNvSpPr/>
          <p:nvPr/>
        </p:nvSpPr>
        <p:spPr>
          <a:xfrm>
            <a:off x="530360" y="1661951"/>
            <a:ext cx="10814179" cy="950388"/>
          </a:xfrm>
          <a:prstGeom prst="rect">
            <a:avLst/>
          </a:prstGeom>
        </p:spPr>
        <p:txBody>
          <a:bodyPr wrap="none">
            <a:spAutoFit/>
          </a:bodyPr>
          <a:lstStyle/>
          <a:p>
            <a:r>
              <a:rPr lang="zh-CN" altLang="zh-CN" sz="2400" dirty="0">
                <a:latin typeface="+mn-ea"/>
              </a:rPr>
              <a:t>全模式分词：</a:t>
            </a:r>
            <a:endParaRPr lang="en-US" altLang="zh-CN" sz="2400" dirty="0">
              <a:latin typeface="+mn-ea"/>
            </a:endParaRPr>
          </a:p>
          <a:p>
            <a:pPr>
              <a:lnSpc>
                <a:spcPct val="150000"/>
              </a:lnSpc>
            </a:pPr>
            <a:r>
              <a:rPr lang="zh-CN" altLang="zh-CN" sz="2400" dirty="0">
                <a:latin typeface="+mn-ea"/>
              </a:rPr>
              <a:t>把句子中所有的可以成词的词语都扫描出来</a:t>
            </a:r>
            <a:r>
              <a:rPr lang="en-US" altLang="zh-CN" sz="2400" dirty="0">
                <a:latin typeface="+mn-ea"/>
              </a:rPr>
              <a:t>, </a:t>
            </a:r>
            <a:r>
              <a:rPr lang="zh-CN" altLang="zh-CN" sz="2400" dirty="0">
                <a:latin typeface="+mn-ea"/>
              </a:rPr>
              <a:t>速度非常快，但是不能解决歧义</a:t>
            </a:r>
            <a:r>
              <a:rPr lang="zh-CN" altLang="zh-CN" sz="2400" dirty="0">
                <a:solidFill>
                  <a:srgbClr val="000000"/>
                </a:solidFill>
                <a:latin typeface="+mn-ea"/>
                <a:cs typeface="Times New Roman" panose="02020603050405020304" pitchFamily="18" charset="0"/>
              </a:rPr>
              <a:t>。</a:t>
            </a:r>
            <a:endParaRPr lang="zh-CN" altLang="en-US" sz="2400" dirty="0">
              <a:latin typeface="+mn-ea"/>
            </a:endParaRPr>
          </a:p>
        </p:txBody>
      </p:sp>
      <p:pic>
        <p:nvPicPr>
          <p:cNvPr id="7" name="图片 6">
            <a:extLst>
              <a:ext uri="{FF2B5EF4-FFF2-40B4-BE49-F238E27FC236}">
                <a16:creationId xmlns:a16="http://schemas.microsoft.com/office/drawing/2014/main" id="{4650EA1A-6484-4450-B146-A0BCE05F0D34}"/>
              </a:ext>
            </a:extLst>
          </p:cNvPr>
          <p:cNvPicPr>
            <a:picLocks noChangeAspect="1"/>
          </p:cNvPicPr>
          <p:nvPr/>
        </p:nvPicPr>
        <p:blipFill>
          <a:blip r:embed="rId3"/>
          <a:stretch>
            <a:fillRect/>
          </a:stretch>
        </p:blipFill>
        <p:spPr>
          <a:xfrm>
            <a:off x="1483001" y="2795986"/>
            <a:ext cx="7740512" cy="3157552"/>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4446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红楼梦之平均段落数与字数</a:t>
            </a:r>
            <a:endParaRPr lang="en-US" altLang="zh-CN" sz="2400" b="1" dirty="0">
              <a:latin typeface="+mn-ea"/>
            </a:endParaRPr>
          </a:p>
        </p:txBody>
      </p:sp>
      <p:sp>
        <p:nvSpPr>
          <p:cNvPr id="3" name="矩形 2">
            <a:extLst>
              <a:ext uri="{FF2B5EF4-FFF2-40B4-BE49-F238E27FC236}">
                <a16:creationId xmlns:a16="http://schemas.microsoft.com/office/drawing/2014/main" id="{6792791C-0338-4595-942E-A7B52E280EFA}"/>
              </a:ext>
            </a:extLst>
          </p:cNvPr>
          <p:cNvSpPr/>
          <p:nvPr/>
        </p:nvSpPr>
        <p:spPr>
          <a:xfrm>
            <a:off x="776097" y="1288561"/>
            <a:ext cx="11039455" cy="587340"/>
          </a:xfrm>
          <a:prstGeom prst="rect">
            <a:avLst/>
          </a:prstGeom>
        </p:spPr>
        <p:txBody>
          <a:bodyPr wrap="square">
            <a:spAutoFit/>
          </a:bodyPr>
          <a:lstStyle/>
          <a:p>
            <a:pPr>
              <a:lnSpc>
                <a:spcPct val="150000"/>
              </a:lnSpc>
            </a:pPr>
            <a:r>
              <a:rPr lang="zh-CN" altLang="zh-CN" sz="2400" dirty="0"/>
              <a:t>绘制散点图</a:t>
            </a:r>
            <a:endParaRPr lang="zh-CN" altLang="zh-CN" sz="3200" dirty="0"/>
          </a:p>
        </p:txBody>
      </p:sp>
      <p:pic>
        <p:nvPicPr>
          <p:cNvPr id="9" name="图片 8">
            <a:extLst>
              <a:ext uri="{FF2B5EF4-FFF2-40B4-BE49-F238E27FC236}">
                <a16:creationId xmlns:a16="http://schemas.microsoft.com/office/drawing/2014/main" id="{61A8C2C6-0BE0-4393-8FE0-4D5BA5666945}"/>
              </a:ext>
            </a:extLst>
          </p:cNvPr>
          <p:cNvPicPr>
            <a:picLocks noChangeAspect="1"/>
          </p:cNvPicPr>
          <p:nvPr/>
        </p:nvPicPr>
        <p:blipFill rotWithShape="1">
          <a:blip r:embed="rId3">
            <a:extLst>
              <a:ext uri="{28A0092B-C50C-407E-A947-70E740481C1C}">
                <a14:useLocalDpi xmlns:a14="http://schemas.microsoft.com/office/drawing/2010/main" val="0"/>
              </a:ext>
            </a:extLst>
          </a:blip>
          <a:srcRect l="6408" t="7175" r="9184"/>
          <a:stretch/>
        </p:blipFill>
        <p:spPr>
          <a:xfrm>
            <a:off x="422348" y="863818"/>
            <a:ext cx="11039455" cy="5994182"/>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48262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红楼梦之人物社交关系网络</a:t>
            </a:r>
            <a:endParaRPr lang="en-US" altLang="zh-CN" sz="2400" b="1" dirty="0">
              <a:latin typeface="+mn-ea"/>
            </a:endParaRPr>
          </a:p>
        </p:txBody>
      </p:sp>
      <p:sp>
        <p:nvSpPr>
          <p:cNvPr id="3" name="矩形 2">
            <a:extLst>
              <a:ext uri="{FF2B5EF4-FFF2-40B4-BE49-F238E27FC236}">
                <a16:creationId xmlns:a16="http://schemas.microsoft.com/office/drawing/2014/main" id="{6792791C-0338-4595-942E-A7B52E280EFA}"/>
              </a:ext>
            </a:extLst>
          </p:cNvPr>
          <p:cNvSpPr/>
          <p:nvPr/>
        </p:nvSpPr>
        <p:spPr>
          <a:xfrm>
            <a:off x="776097" y="1397891"/>
            <a:ext cx="11039455" cy="461665"/>
          </a:xfrm>
          <a:prstGeom prst="rect">
            <a:avLst/>
          </a:prstGeom>
        </p:spPr>
        <p:txBody>
          <a:bodyPr wrap="square">
            <a:spAutoFit/>
          </a:bodyPr>
          <a:lstStyle/>
          <a:p>
            <a:pPr lvl="0"/>
            <a:r>
              <a:rPr lang="zh-CN" altLang="zh-CN" sz="2400" dirty="0"/>
              <a:t>提取《红楼梦》人名</a:t>
            </a:r>
          </a:p>
        </p:txBody>
      </p:sp>
      <p:sp>
        <p:nvSpPr>
          <p:cNvPr id="5" name="矩形 4">
            <a:extLst>
              <a:ext uri="{FF2B5EF4-FFF2-40B4-BE49-F238E27FC236}">
                <a16:creationId xmlns:a16="http://schemas.microsoft.com/office/drawing/2014/main" id="{AB09D6E5-9551-46B9-B2DF-950379503B0F}"/>
              </a:ext>
            </a:extLst>
          </p:cNvPr>
          <p:cNvSpPr/>
          <p:nvPr/>
        </p:nvSpPr>
        <p:spPr>
          <a:xfrm>
            <a:off x="674377" y="1968886"/>
            <a:ext cx="11381788" cy="3351046"/>
          </a:xfrm>
          <a:prstGeom prst="rect">
            <a:avLst/>
          </a:prstGeom>
        </p:spPr>
        <p:txBody>
          <a:bodyPr wrap="square">
            <a:spAutoFit/>
          </a:bodyPr>
          <a:lstStyle/>
          <a:p>
            <a:pPr indent="266700" algn="just">
              <a:lnSpc>
                <a:spcPct val="150000"/>
              </a:lnSpc>
              <a:spcAft>
                <a:spcPts val="0"/>
              </a:spcAft>
            </a:pPr>
            <a:r>
              <a:rPr lang="zh-CN" altLang="zh-CN" sz="2400" kern="100" dirty="0">
                <a:solidFill>
                  <a:srgbClr val="000000"/>
                </a:solidFill>
                <a:latin typeface="+mn-ea"/>
                <a:cs typeface="Times New Roman" panose="02020603050405020304" pitchFamily="18" charset="0"/>
              </a:rPr>
              <a:t>分析人物关系，首先我们需要将书中涉及到的人物姓名提取出来。我们利用在之前生成的《红楼梦》词频文件，抽取排名靠前的二十四个人物，研究他们之间的社交关系情况。简便起见，将这些人物名称存放在列表</a:t>
            </a:r>
            <a:r>
              <a:rPr lang="en-US" altLang="zh-CN" sz="2400" kern="100" dirty="0">
                <a:solidFill>
                  <a:srgbClr val="000000"/>
                </a:solidFill>
                <a:latin typeface="+mn-ea"/>
                <a:cs typeface="Times New Roman" panose="02020603050405020304" pitchFamily="18" charset="0"/>
              </a:rPr>
              <a:t>Names</a:t>
            </a:r>
            <a:r>
              <a:rPr lang="zh-CN" altLang="zh-CN" sz="2400" kern="100" dirty="0">
                <a:solidFill>
                  <a:srgbClr val="000000"/>
                </a:solidFill>
                <a:latin typeface="+mn-ea"/>
                <a:cs typeface="Times New Roman" panose="02020603050405020304" pitchFamily="18" charset="0"/>
              </a:rPr>
              <a:t>中。</a:t>
            </a:r>
            <a:r>
              <a:rPr lang="en-US" altLang="zh-CN" sz="2400" kern="100" dirty="0">
                <a:solidFill>
                  <a:srgbClr val="000000"/>
                </a:solidFill>
                <a:latin typeface="+mn-ea"/>
                <a:cs typeface="Times New Roman" panose="02020603050405020304" pitchFamily="18" charset="0"/>
              </a:rPr>
              <a:t> </a:t>
            </a:r>
            <a:endParaRPr lang="zh-CN" altLang="zh-CN" sz="2400" kern="100" dirty="0">
              <a:solidFill>
                <a:srgbClr val="000000"/>
              </a:solidFill>
              <a:latin typeface="+mn-ea"/>
              <a:cs typeface="Times New Roman" panose="02020603050405020304" pitchFamily="18" charset="0"/>
            </a:endParaRPr>
          </a:p>
          <a:p>
            <a:pPr indent="266700">
              <a:lnSpc>
                <a:spcPct val="150000"/>
              </a:lnSpc>
              <a:spcAft>
                <a:spcPts val="0"/>
              </a:spcAft>
            </a:pPr>
            <a:r>
              <a:rPr lang="en-US" altLang="zh-CN" sz="2400" kern="100" dirty="0">
                <a:solidFill>
                  <a:srgbClr val="3333FF"/>
                </a:solidFill>
                <a:latin typeface="Consolas" panose="020B0609020204030204" pitchFamily="49" charset="0"/>
              </a:rPr>
              <a:t>Names=['</a:t>
            </a:r>
            <a:r>
              <a:rPr lang="zh-CN" altLang="zh-CN" sz="2400" kern="100" dirty="0">
                <a:solidFill>
                  <a:srgbClr val="3333FF"/>
                </a:solidFill>
                <a:latin typeface="Consolas" panose="020B0609020204030204" pitchFamily="49" charset="0"/>
              </a:rPr>
              <a:t>宝玉</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凤姐</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贾母</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黛玉</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王夫人</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老太太</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袭人</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贾琏</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平儿</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宝钗</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薛姨妈</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探春</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鸳鸯</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贾政</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晴雯</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湘云</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刘姥姥</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邢夫人</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贾珍</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紫鹃</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香菱</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尤氏</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薛蟠</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贾赦</a:t>
            </a:r>
            <a:r>
              <a:rPr lang="en-US" altLang="zh-CN" sz="2400" kern="100" dirty="0">
                <a:solidFill>
                  <a:srgbClr val="3333FF"/>
                </a:solidFill>
                <a:latin typeface="Consolas" panose="020B0609020204030204" pitchFamily="49" charset="0"/>
              </a:rPr>
              <a:t>']</a:t>
            </a:r>
            <a:endParaRPr lang="zh-CN" altLang="zh-CN" sz="2400" kern="100" dirty="0">
              <a:solidFill>
                <a:srgbClr val="3333FF"/>
              </a:solidFill>
              <a:effectLst/>
              <a:latin typeface="Consolas" panose="020B0609020204030204" pitchFamily="49" charset="0"/>
            </a:endParaRPr>
          </a:p>
        </p:txBody>
      </p:sp>
    </p:spTree>
    <p:extLst>
      <p:ext uri="{BB962C8B-B14F-4D97-AF65-F5344CB8AC3E}">
        <p14:creationId xmlns:p14="http://schemas.microsoft.com/office/powerpoint/2010/main" val="314134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up)">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红楼梦之人物社交关系网络</a:t>
            </a:r>
            <a:endParaRPr lang="en-US" altLang="zh-CN" sz="2400" b="1" dirty="0">
              <a:latin typeface="+mn-ea"/>
            </a:endParaRPr>
          </a:p>
        </p:txBody>
      </p:sp>
      <p:sp>
        <p:nvSpPr>
          <p:cNvPr id="3" name="矩形 2">
            <a:extLst>
              <a:ext uri="{FF2B5EF4-FFF2-40B4-BE49-F238E27FC236}">
                <a16:creationId xmlns:a16="http://schemas.microsoft.com/office/drawing/2014/main" id="{6792791C-0338-4595-942E-A7B52E280EFA}"/>
              </a:ext>
            </a:extLst>
          </p:cNvPr>
          <p:cNvSpPr/>
          <p:nvPr/>
        </p:nvSpPr>
        <p:spPr>
          <a:xfrm>
            <a:off x="776097" y="1397891"/>
            <a:ext cx="11039455" cy="461665"/>
          </a:xfrm>
          <a:prstGeom prst="rect">
            <a:avLst/>
          </a:prstGeom>
        </p:spPr>
        <p:txBody>
          <a:bodyPr wrap="square">
            <a:spAutoFit/>
          </a:bodyPr>
          <a:lstStyle/>
          <a:p>
            <a:pPr lvl="0"/>
            <a:r>
              <a:rPr lang="zh-CN" altLang="zh-CN" sz="2400" kern="100" dirty="0">
                <a:solidFill>
                  <a:srgbClr val="000000"/>
                </a:solidFill>
                <a:latin typeface="+mn-ea"/>
                <a:cs typeface="Times New Roman" panose="02020603050405020304" pitchFamily="18" charset="0"/>
              </a:rPr>
              <a:t>基于共现关系获取人物关系权重</a:t>
            </a:r>
          </a:p>
        </p:txBody>
      </p:sp>
      <p:sp>
        <p:nvSpPr>
          <p:cNvPr id="5" name="矩形 4">
            <a:extLst>
              <a:ext uri="{FF2B5EF4-FFF2-40B4-BE49-F238E27FC236}">
                <a16:creationId xmlns:a16="http://schemas.microsoft.com/office/drawing/2014/main" id="{AB09D6E5-9551-46B9-B2DF-950379503B0F}"/>
              </a:ext>
            </a:extLst>
          </p:cNvPr>
          <p:cNvSpPr/>
          <p:nvPr/>
        </p:nvSpPr>
        <p:spPr>
          <a:xfrm>
            <a:off x="530360" y="1968886"/>
            <a:ext cx="11381788" cy="1693733"/>
          </a:xfrm>
          <a:prstGeom prst="rect">
            <a:avLst/>
          </a:prstGeom>
        </p:spPr>
        <p:txBody>
          <a:bodyPr wrap="square">
            <a:spAutoFit/>
          </a:bodyPr>
          <a:lstStyle/>
          <a:p>
            <a:pPr indent="266700" algn="just">
              <a:lnSpc>
                <a:spcPct val="150000"/>
              </a:lnSpc>
              <a:spcAft>
                <a:spcPts val="0"/>
              </a:spcAft>
            </a:pPr>
            <a:r>
              <a:rPr lang="zh-CN" altLang="zh-CN" sz="2400" dirty="0"/>
              <a:t>一般我们认为，在一篇文章中的同一段出现的两个人物之间，一定具有某种关联，因此我们将每一段中的人物角色抽取出来，然后以段落为单位，统计两个角色同时出现的共现次数，并把结果存在一个二维矩阵之中。</a:t>
            </a:r>
            <a:endParaRPr lang="zh-CN" altLang="zh-CN" sz="3200" kern="100" dirty="0">
              <a:solidFill>
                <a:srgbClr val="3333FF"/>
              </a:solidFill>
              <a:effectLst/>
              <a:latin typeface="Consolas" panose="020B0609020204030204" pitchFamily="49" charset="0"/>
            </a:endParaRPr>
          </a:p>
        </p:txBody>
      </p:sp>
    </p:spTree>
    <p:extLst>
      <p:ext uri="{BB962C8B-B14F-4D97-AF65-F5344CB8AC3E}">
        <p14:creationId xmlns:p14="http://schemas.microsoft.com/office/powerpoint/2010/main" val="152297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红楼梦之人物社交关系网络</a:t>
            </a:r>
            <a:endParaRPr lang="en-US" altLang="zh-CN" sz="2400" b="1" dirty="0">
              <a:latin typeface="+mn-ea"/>
            </a:endParaRPr>
          </a:p>
        </p:txBody>
      </p:sp>
      <p:sp>
        <p:nvSpPr>
          <p:cNvPr id="3" name="矩形 2">
            <a:extLst>
              <a:ext uri="{FF2B5EF4-FFF2-40B4-BE49-F238E27FC236}">
                <a16:creationId xmlns:a16="http://schemas.microsoft.com/office/drawing/2014/main" id="{6792791C-0338-4595-942E-A7B52E280EFA}"/>
              </a:ext>
            </a:extLst>
          </p:cNvPr>
          <p:cNvSpPr/>
          <p:nvPr/>
        </p:nvSpPr>
        <p:spPr>
          <a:xfrm>
            <a:off x="776097" y="1397891"/>
            <a:ext cx="11039455" cy="461665"/>
          </a:xfrm>
          <a:prstGeom prst="rect">
            <a:avLst/>
          </a:prstGeom>
        </p:spPr>
        <p:txBody>
          <a:bodyPr wrap="square">
            <a:spAutoFit/>
          </a:bodyPr>
          <a:lstStyle/>
          <a:p>
            <a:pPr lvl="0"/>
            <a:r>
              <a:rPr lang="zh-CN" altLang="zh-CN" sz="2400" kern="100" dirty="0">
                <a:solidFill>
                  <a:srgbClr val="000000"/>
                </a:solidFill>
                <a:latin typeface="+mn-ea"/>
                <a:cs typeface="Times New Roman" panose="02020603050405020304" pitchFamily="18" charset="0"/>
              </a:rPr>
              <a:t>基于共现关系获取人物关系权重</a:t>
            </a:r>
          </a:p>
        </p:txBody>
      </p:sp>
      <p:pic>
        <p:nvPicPr>
          <p:cNvPr id="7" name="图片 6">
            <a:extLst>
              <a:ext uri="{FF2B5EF4-FFF2-40B4-BE49-F238E27FC236}">
                <a16:creationId xmlns:a16="http://schemas.microsoft.com/office/drawing/2014/main" id="{82F782C5-76CC-4A83-AFDF-985F59FBEFDB}"/>
              </a:ext>
            </a:extLst>
          </p:cNvPr>
          <p:cNvPicPr>
            <a:picLocks noChangeAspect="1"/>
          </p:cNvPicPr>
          <p:nvPr/>
        </p:nvPicPr>
        <p:blipFill>
          <a:blip r:embed="rId3"/>
          <a:stretch>
            <a:fillRect/>
          </a:stretch>
        </p:blipFill>
        <p:spPr>
          <a:xfrm>
            <a:off x="377284" y="1978947"/>
            <a:ext cx="11519452" cy="2928206"/>
          </a:xfrm>
          <a:prstGeom prst="rect">
            <a:avLst/>
          </a:prstGeom>
        </p:spPr>
        <p:style>
          <a:lnRef idx="1">
            <a:schemeClr val="dk1"/>
          </a:lnRef>
          <a:fillRef idx="2">
            <a:schemeClr val="dk1"/>
          </a:fillRef>
          <a:effectRef idx="1">
            <a:schemeClr val="dk1"/>
          </a:effectRef>
          <a:fontRef idx="minor">
            <a:schemeClr val="dk1"/>
          </a:fontRef>
        </p:style>
      </p:pic>
      <p:pic>
        <p:nvPicPr>
          <p:cNvPr id="12" name="图片 11">
            <a:extLst>
              <a:ext uri="{FF2B5EF4-FFF2-40B4-BE49-F238E27FC236}">
                <a16:creationId xmlns:a16="http://schemas.microsoft.com/office/drawing/2014/main" id="{358F7894-535D-4E01-A35F-438FC24EC4E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380004" y="5148414"/>
            <a:ext cx="8516732" cy="1321960"/>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218935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红楼梦之人物社交关系网络</a:t>
            </a:r>
            <a:endParaRPr lang="en-US" altLang="zh-CN" sz="2400" b="1" dirty="0">
              <a:latin typeface="+mn-ea"/>
            </a:endParaRPr>
          </a:p>
        </p:txBody>
      </p:sp>
      <p:sp>
        <p:nvSpPr>
          <p:cNvPr id="3" name="矩形 2">
            <a:extLst>
              <a:ext uri="{FF2B5EF4-FFF2-40B4-BE49-F238E27FC236}">
                <a16:creationId xmlns:a16="http://schemas.microsoft.com/office/drawing/2014/main" id="{6792791C-0338-4595-942E-A7B52E280EFA}"/>
              </a:ext>
            </a:extLst>
          </p:cNvPr>
          <p:cNvSpPr/>
          <p:nvPr/>
        </p:nvSpPr>
        <p:spPr>
          <a:xfrm>
            <a:off x="776097" y="1397891"/>
            <a:ext cx="11039455" cy="1689052"/>
          </a:xfrm>
          <a:prstGeom prst="rect">
            <a:avLst/>
          </a:prstGeom>
        </p:spPr>
        <p:txBody>
          <a:bodyPr wrap="square">
            <a:spAutoFit/>
          </a:bodyPr>
          <a:lstStyle/>
          <a:p>
            <a:pPr lvl="0">
              <a:lnSpc>
                <a:spcPct val="150000"/>
              </a:lnSpc>
            </a:pPr>
            <a:r>
              <a:rPr lang="zh-CN" altLang="zh-CN" sz="2400" kern="100" dirty="0">
                <a:solidFill>
                  <a:srgbClr val="000000"/>
                </a:solidFill>
                <a:latin typeface="+mn-ea"/>
                <a:cs typeface="Times New Roman" panose="02020603050405020304" pitchFamily="18" charset="0"/>
              </a:rPr>
              <a:t>基于共现关系获取人物关系权重</a:t>
            </a:r>
            <a:endParaRPr lang="en-US" altLang="zh-CN" sz="2400" kern="100" dirty="0">
              <a:solidFill>
                <a:srgbClr val="000000"/>
              </a:solidFill>
              <a:latin typeface="+mn-ea"/>
              <a:cs typeface="Times New Roman" panose="02020603050405020304" pitchFamily="18" charset="0"/>
            </a:endParaRPr>
          </a:p>
          <a:p>
            <a:pPr lvl="0">
              <a:lnSpc>
                <a:spcPct val="150000"/>
              </a:lnSpc>
            </a:pPr>
            <a:r>
              <a:rPr lang="zh-CN" altLang="zh-CN" sz="2400" kern="100" dirty="0">
                <a:solidFill>
                  <a:srgbClr val="000000"/>
                </a:solidFill>
                <a:latin typeface="+mn-ea"/>
                <a:cs typeface="Times New Roman" panose="02020603050405020304" pitchFamily="18" charset="0"/>
              </a:rPr>
              <a:t>接下来对权重值做归一化操作，找到共现次数的最大值，然后将所有的共现次数映射到</a:t>
            </a:r>
            <a:r>
              <a:rPr lang="en-US" altLang="zh-CN" sz="2400" kern="100" dirty="0">
                <a:solidFill>
                  <a:srgbClr val="000000"/>
                </a:solidFill>
                <a:latin typeface="+mn-ea"/>
                <a:cs typeface="Times New Roman" panose="02020603050405020304" pitchFamily="18" charset="0"/>
              </a:rPr>
              <a:t>0-1</a:t>
            </a:r>
            <a:r>
              <a:rPr lang="zh-CN" altLang="zh-CN" sz="2400" kern="100" dirty="0">
                <a:solidFill>
                  <a:srgbClr val="000000"/>
                </a:solidFill>
                <a:latin typeface="+mn-ea"/>
                <a:cs typeface="Times New Roman" panose="02020603050405020304" pitchFamily="18" charset="0"/>
              </a:rPr>
              <a:t>之间。</a:t>
            </a:r>
          </a:p>
        </p:txBody>
      </p:sp>
      <p:pic>
        <p:nvPicPr>
          <p:cNvPr id="5" name="图片 4">
            <a:extLst>
              <a:ext uri="{FF2B5EF4-FFF2-40B4-BE49-F238E27FC236}">
                <a16:creationId xmlns:a16="http://schemas.microsoft.com/office/drawing/2014/main" id="{0711B58F-56D4-45F6-B9D0-5C44D4D2227A}"/>
              </a:ext>
            </a:extLst>
          </p:cNvPr>
          <p:cNvPicPr>
            <a:picLocks noChangeAspect="1"/>
          </p:cNvPicPr>
          <p:nvPr/>
        </p:nvPicPr>
        <p:blipFill>
          <a:blip r:embed="rId3"/>
          <a:stretch>
            <a:fillRect/>
          </a:stretch>
        </p:blipFill>
        <p:spPr>
          <a:xfrm>
            <a:off x="776097" y="3186239"/>
            <a:ext cx="9834835" cy="1169637"/>
          </a:xfrm>
          <a:prstGeom prst="rect">
            <a:avLst/>
          </a:prstGeom>
        </p:spPr>
        <p:style>
          <a:lnRef idx="1">
            <a:schemeClr val="dk1"/>
          </a:lnRef>
          <a:fillRef idx="2">
            <a:schemeClr val="dk1"/>
          </a:fillRef>
          <a:effectRef idx="1">
            <a:schemeClr val="dk1"/>
          </a:effectRef>
          <a:fontRef idx="minor">
            <a:schemeClr val="dk1"/>
          </a:fontRef>
        </p:style>
      </p:pic>
      <p:pic>
        <p:nvPicPr>
          <p:cNvPr id="13" name="图片 12">
            <a:extLst>
              <a:ext uri="{FF2B5EF4-FFF2-40B4-BE49-F238E27FC236}">
                <a16:creationId xmlns:a16="http://schemas.microsoft.com/office/drawing/2014/main" id="{A31D8A5C-57EB-497F-8746-DF3F384F90FA}"/>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76097" y="4538032"/>
            <a:ext cx="10059730" cy="1844154"/>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14499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红楼梦之人物社交关系网络</a:t>
            </a:r>
            <a:endParaRPr lang="en-US" altLang="zh-CN" sz="2400" b="1" dirty="0">
              <a:latin typeface="+mn-ea"/>
            </a:endParaRPr>
          </a:p>
        </p:txBody>
      </p:sp>
      <p:sp>
        <p:nvSpPr>
          <p:cNvPr id="3" name="矩形 2">
            <a:extLst>
              <a:ext uri="{FF2B5EF4-FFF2-40B4-BE49-F238E27FC236}">
                <a16:creationId xmlns:a16="http://schemas.microsoft.com/office/drawing/2014/main" id="{6792791C-0338-4595-942E-A7B52E280EFA}"/>
              </a:ext>
            </a:extLst>
          </p:cNvPr>
          <p:cNvSpPr/>
          <p:nvPr/>
        </p:nvSpPr>
        <p:spPr>
          <a:xfrm>
            <a:off x="776097" y="1397891"/>
            <a:ext cx="11039455" cy="1135054"/>
          </a:xfrm>
          <a:prstGeom prst="rect">
            <a:avLst/>
          </a:prstGeom>
        </p:spPr>
        <p:txBody>
          <a:bodyPr wrap="square">
            <a:spAutoFit/>
          </a:bodyPr>
          <a:lstStyle/>
          <a:p>
            <a:pPr lvl="0">
              <a:lnSpc>
                <a:spcPct val="150000"/>
              </a:lnSpc>
            </a:pPr>
            <a:r>
              <a:rPr lang="zh-CN" altLang="zh-CN" sz="2400" kern="100" dirty="0">
                <a:solidFill>
                  <a:srgbClr val="000000"/>
                </a:solidFill>
                <a:latin typeface="+mn-ea"/>
                <a:cs typeface="Times New Roman" panose="02020603050405020304" pitchFamily="18" charset="0"/>
              </a:rPr>
              <a:t>使用</a:t>
            </a:r>
            <a:r>
              <a:rPr lang="en-US" altLang="zh-CN" sz="2400" kern="100" dirty="0" err="1">
                <a:solidFill>
                  <a:srgbClr val="000000"/>
                </a:solidFill>
                <a:latin typeface="+mn-ea"/>
                <a:cs typeface="Times New Roman" panose="02020603050405020304" pitchFamily="18" charset="0"/>
              </a:rPr>
              <a:t>networkx</a:t>
            </a:r>
            <a:r>
              <a:rPr lang="zh-CN" altLang="zh-CN" sz="2400" kern="100" dirty="0">
                <a:solidFill>
                  <a:srgbClr val="000000"/>
                </a:solidFill>
                <a:latin typeface="+mn-ea"/>
                <a:cs typeface="Times New Roman" panose="02020603050405020304" pitchFamily="18" charset="0"/>
              </a:rPr>
              <a:t>库，绘制人物社交网络图</a:t>
            </a:r>
            <a:endParaRPr lang="en-US" altLang="zh-CN" sz="2400" kern="100" dirty="0">
              <a:solidFill>
                <a:srgbClr val="000000"/>
              </a:solidFill>
              <a:latin typeface="+mn-ea"/>
              <a:cs typeface="Times New Roman" panose="02020603050405020304" pitchFamily="18" charset="0"/>
            </a:endParaRPr>
          </a:p>
          <a:p>
            <a:pPr lvl="0">
              <a:lnSpc>
                <a:spcPct val="150000"/>
              </a:lnSpc>
            </a:pPr>
            <a:r>
              <a:rPr lang="zh-CN" altLang="zh-CN" sz="2400" kern="100" dirty="0">
                <a:solidFill>
                  <a:srgbClr val="000000"/>
                </a:solidFill>
                <a:latin typeface="+mn-ea"/>
                <a:cs typeface="Times New Roman" panose="02020603050405020304" pitchFamily="18" charset="0"/>
              </a:rPr>
              <a:t>首先导入所需要的第三方库</a:t>
            </a:r>
          </a:p>
        </p:txBody>
      </p:sp>
      <p:pic>
        <p:nvPicPr>
          <p:cNvPr id="6" name="图片 5">
            <a:extLst>
              <a:ext uri="{FF2B5EF4-FFF2-40B4-BE49-F238E27FC236}">
                <a16:creationId xmlns:a16="http://schemas.microsoft.com/office/drawing/2014/main" id="{28AC479F-1277-4431-921B-2D14C75FE1F7}"/>
              </a:ext>
            </a:extLst>
          </p:cNvPr>
          <p:cNvPicPr>
            <a:picLocks noChangeAspect="1"/>
          </p:cNvPicPr>
          <p:nvPr/>
        </p:nvPicPr>
        <p:blipFill>
          <a:blip r:embed="rId3"/>
          <a:stretch>
            <a:fillRect/>
          </a:stretch>
        </p:blipFill>
        <p:spPr>
          <a:xfrm>
            <a:off x="855674" y="2762594"/>
            <a:ext cx="9222604" cy="1735813"/>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37055697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红楼梦之人物社交关系网络</a:t>
            </a:r>
            <a:endParaRPr lang="en-US" altLang="zh-CN" sz="2400" b="1" dirty="0">
              <a:latin typeface="+mn-ea"/>
            </a:endParaRPr>
          </a:p>
        </p:txBody>
      </p:sp>
      <p:sp>
        <p:nvSpPr>
          <p:cNvPr id="3" name="矩形 2">
            <a:extLst>
              <a:ext uri="{FF2B5EF4-FFF2-40B4-BE49-F238E27FC236}">
                <a16:creationId xmlns:a16="http://schemas.microsoft.com/office/drawing/2014/main" id="{6792791C-0338-4595-942E-A7B52E280EFA}"/>
              </a:ext>
            </a:extLst>
          </p:cNvPr>
          <p:cNvSpPr/>
          <p:nvPr/>
        </p:nvSpPr>
        <p:spPr>
          <a:xfrm>
            <a:off x="776097" y="1397891"/>
            <a:ext cx="11039455" cy="1135054"/>
          </a:xfrm>
          <a:prstGeom prst="rect">
            <a:avLst/>
          </a:prstGeom>
        </p:spPr>
        <p:txBody>
          <a:bodyPr wrap="square">
            <a:spAutoFit/>
          </a:bodyPr>
          <a:lstStyle/>
          <a:p>
            <a:pPr lvl="0">
              <a:lnSpc>
                <a:spcPct val="150000"/>
              </a:lnSpc>
            </a:pPr>
            <a:r>
              <a:rPr lang="zh-CN" altLang="zh-CN" sz="2400" kern="100" dirty="0">
                <a:solidFill>
                  <a:srgbClr val="000000"/>
                </a:solidFill>
                <a:latin typeface="+mn-ea"/>
                <a:cs typeface="Times New Roman" panose="02020603050405020304" pitchFamily="18" charset="0"/>
              </a:rPr>
              <a:t>使用</a:t>
            </a:r>
            <a:r>
              <a:rPr lang="en-US" altLang="zh-CN" sz="2400" kern="100" dirty="0" err="1">
                <a:solidFill>
                  <a:srgbClr val="000000"/>
                </a:solidFill>
                <a:latin typeface="+mn-ea"/>
                <a:cs typeface="Times New Roman" panose="02020603050405020304" pitchFamily="18" charset="0"/>
              </a:rPr>
              <a:t>networkx</a:t>
            </a:r>
            <a:r>
              <a:rPr lang="zh-CN" altLang="zh-CN" sz="2400" kern="100" dirty="0">
                <a:solidFill>
                  <a:srgbClr val="000000"/>
                </a:solidFill>
                <a:latin typeface="+mn-ea"/>
                <a:cs typeface="Times New Roman" panose="02020603050405020304" pitchFamily="18" charset="0"/>
              </a:rPr>
              <a:t>库，绘制人物社交网络图</a:t>
            </a:r>
            <a:endParaRPr lang="en-US" altLang="zh-CN" sz="2400" kern="100" dirty="0">
              <a:solidFill>
                <a:srgbClr val="000000"/>
              </a:solidFill>
              <a:latin typeface="+mn-ea"/>
              <a:cs typeface="Times New Roman" panose="02020603050405020304" pitchFamily="18" charset="0"/>
            </a:endParaRPr>
          </a:p>
          <a:p>
            <a:pPr lvl="0">
              <a:lnSpc>
                <a:spcPct val="150000"/>
              </a:lnSpc>
            </a:pPr>
            <a:r>
              <a:rPr lang="zh-CN" altLang="zh-CN" sz="2400" kern="100" dirty="0">
                <a:solidFill>
                  <a:srgbClr val="000000"/>
                </a:solidFill>
                <a:latin typeface="+mn-ea"/>
                <a:cs typeface="Times New Roman" panose="02020603050405020304" pitchFamily="18" charset="0"/>
              </a:rPr>
              <a:t>接着根据</a:t>
            </a:r>
            <a:r>
              <a:rPr lang="en-US" altLang="zh-CN" sz="2400" kern="100" dirty="0">
                <a:solidFill>
                  <a:srgbClr val="000000"/>
                </a:solidFill>
                <a:latin typeface="+mn-ea"/>
                <a:cs typeface="Times New Roman" panose="02020603050405020304" pitchFamily="18" charset="0"/>
              </a:rPr>
              <a:t>relations</a:t>
            </a:r>
            <a:r>
              <a:rPr lang="zh-CN" altLang="zh-CN" sz="2400" kern="100" dirty="0">
                <a:solidFill>
                  <a:srgbClr val="000000"/>
                </a:solidFill>
                <a:latin typeface="+mn-ea"/>
                <a:cs typeface="Times New Roman" panose="02020603050405020304" pitchFamily="18" charset="0"/>
              </a:rPr>
              <a:t>的数据向</a:t>
            </a:r>
            <a:r>
              <a:rPr lang="en-US" altLang="zh-CN" sz="2400" kern="100" dirty="0">
                <a:solidFill>
                  <a:srgbClr val="000000"/>
                </a:solidFill>
                <a:latin typeface="+mn-ea"/>
                <a:cs typeface="Times New Roman" panose="02020603050405020304" pitchFamily="18" charset="0"/>
              </a:rPr>
              <a:t>G</a:t>
            </a:r>
            <a:r>
              <a:rPr lang="zh-CN" altLang="zh-CN" sz="2400" kern="100" dirty="0">
                <a:solidFill>
                  <a:srgbClr val="000000"/>
                </a:solidFill>
                <a:latin typeface="+mn-ea"/>
                <a:cs typeface="Times New Roman" panose="02020603050405020304" pitchFamily="18" charset="0"/>
              </a:rPr>
              <a:t>中添加边，设置样式，并完成绘图</a:t>
            </a:r>
          </a:p>
        </p:txBody>
      </p:sp>
      <p:pic>
        <p:nvPicPr>
          <p:cNvPr id="5" name="图片 4">
            <a:extLst>
              <a:ext uri="{FF2B5EF4-FFF2-40B4-BE49-F238E27FC236}">
                <a16:creationId xmlns:a16="http://schemas.microsoft.com/office/drawing/2014/main" id="{AC30ADDD-2E27-48D9-9F1E-E96B72696A8C}"/>
              </a:ext>
            </a:extLst>
          </p:cNvPr>
          <p:cNvPicPr>
            <a:picLocks noChangeAspect="1"/>
          </p:cNvPicPr>
          <p:nvPr/>
        </p:nvPicPr>
        <p:blipFill>
          <a:blip r:embed="rId3"/>
          <a:stretch>
            <a:fillRect/>
          </a:stretch>
        </p:blipFill>
        <p:spPr>
          <a:xfrm>
            <a:off x="674376" y="2591784"/>
            <a:ext cx="10774017" cy="3943669"/>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26514112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红楼梦之人物社交关系网络</a:t>
            </a:r>
            <a:endParaRPr lang="en-US" altLang="zh-CN" sz="2400" b="1" dirty="0">
              <a:latin typeface="+mn-ea"/>
            </a:endParaRPr>
          </a:p>
        </p:txBody>
      </p:sp>
      <p:sp>
        <p:nvSpPr>
          <p:cNvPr id="3" name="矩形 2">
            <a:extLst>
              <a:ext uri="{FF2B5EF4-FFF2-40B4-BE49-F238E27FC236}">
                <a16:creationId xmlns:a16="http://schemas.microsoft.com/office/drawing/2014/main" id="{6792791C-0338-4595-942E-A7B52E280EFA}"/>
              </a:ext>
            </a:extLst>
          </p:cNvPr>
          <p:cNvSpPr/>
          <p:nvPr/>
        </p:nvSpPr>
        <p:spPr>
          <a:xfrm>
            <a:off x="776097" y="1397891"/>
            <a:ext cx="11039455" cy="581057"/>
          </a:xfrm>
          <a:prstGeom prst="rect">
            <a:avLst/>
          </a:prstGeom>
        </p:spPr>
        <p:txBody>
          <a:bodyPr wrap="square">
            <a:spAutoFit/>
          </a:bodyPr>
          <a:lstStyle/>
          <a:p>
            <a:pPr lvl="0">
              <a:lnSpc>
                <a:spcPct val="150000"/>
              </a:lnSpc>
            </a:pPr>
            <a:r>
              <a:rPr lang="zh-CN" altLang="zh-CN" sz="2400" kern="100" dirty="0">
                <a:solidFill>
                  <a:srgbClr val="000000"/>
                </a:solidFill>
                <a:latin typeface="+mn-ea"/>
                <a:cs typeface="Times New Roman" panose="02020603050405020304" pitchFamily="18" charset="0"/>
              </a:rPr>
              <a:t>使用</a:t>
            </a:r>
            <a:r>
              <a:rPr lang="en-US" altLang="zh-CN" sz="2400" kern="100" dirty="0" err="1">
                <a:solidFill>
                  <a:srgbClr val="000000"/>
                </a:solidFill>
                <a:latin typeface="+mn-ea"/>
                <a:cs typeface="Times New Roman" panose="02020603050405020304" pitchFamily="18" charset="0"/>
              </a:rPr>
              <a:t>networkx</a:t>
            </a:r>
            <a:r>
              <a:rPr lang="zh-CN" altLang="zh-CN" sz="2400" kern="100" dirty="0">
                <a:solidFill>
                  <a:srgbClr val="000000"/>
                </a:solidFill>
                <a:latin typeface="+mn-ea"/>
                <a:cs typeface="Times New Roman" panose="02020603050405020304" pitchFamily="18" charset="0"/>
              </a:rPr>
              <a:t>库，绘制人物社交网络图</a:t>
            </a:r>
            <a:endParaRPr lang="en-US" altLang="zh-CN" sz="2400" kern="100" dirty="0">
              <a:solidFill>
                <a:srgbClr val="000000"/>
              </a:solidFill>
              <a:latin typeface="+mn-ea"/>
              <a:cs typeface="Times New Roman" panose="02020603050405020304" pitchFamily="18" charset="0"/>
            </a:endParaRPr>
          </a:p>
        </p:txBody>
      </p:sp>
      <p:pic>
        <p:nvPicPr>
          <p:cNvPr id="6" name="图片 5">
            <a:extLst>
              <a:ext uri="{FF2B5EF4-FFF2-40B4-BE49-F238E27FC236}">
                <a16:creationId xmlns:a16="http://schemas.microsoft.com/office/drawing/2014/main" id="{C4112197-8E0C-4707-8F98-CDB628ED8766}"/>
              </a:ext>
            </a:extLst>
          </p:cNvPr>
          <p:cNvPicPr>
            <a:picLocks noChangeAspect="1"/>
          </p:cNvPicPr>
          <p:nvPr/>
        </p:nvPicPr>
        <p:blipFill>
          <a:blip r:embed="rId3"/>
          <a:stretch>
            <a:fillRect/>
          </a:stretch>
        </p:blipFill>
        <p:spPr>
          <a:xfrm>
            <a:off x="1233296" y="1978947"/>
            <a:ext cx="8636260" cy="4714758"/>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40503993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红楼梦之人物社交关系网络</a:t>
            </a:r>
            <a:endParaRPr lang="en-US" altLang="zh-CN" sz="2400" b="1" dirty="0">
              <a:latin typeface="+mn-ea"/>
            </a:endParaRPr>
          </a:p>
        </p:txBody>
      </p:sp>
      <p:pic>
        <p:nvPicPr>
          <p:cNvPr id="7" name="图片 6">
            <a:extLst>
              <a:ext uri="{FF2B5EF4-FFF2-40B4-BE49-F238E27FC236}">
                <a16:creationId xmlns:a16="http://schemas.microsoft.com/office/drawing/2014/main" id="{8696BFBF-C594-45C7-AB5C-6CBB631210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60" y="733226"/>
            <a:ext cx="10684566" cy="6124774"/>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1700539366"/>
      </p:ext>
    </p:extLst>
  </p:cSld>
  <p:clrMapOvr>
    <a:masterClrMapping/>
  </p:clrMapOvr>
  <p:transition spd="slow">
    <p:push/>
  </p:transition>
</p:sld>
</file>

<file path=ppt/slides/slide7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红楼梦之人物社交关系网络</a:t>
            </a:r>
            <a:endParaRPr lang="en-US" altLang="zh-CN" sz="2400" b="1" dirty="0">
              <a:latin typeface="+mn-ea"/>
            </a:endParaRPr>
          </a:p>
        </p:txBody>
      </p:sp>
      <p:sp>
        <p:nvSpPr>
          <p:cNvPr id="3" name="矩形 2">
            <a:extLst>
              <a:ext uri="{FF2B5EF4-FFF2-40B4-BE49-F238E27FC236}">
                <a16:creationId xmlns:a16="http://schemas.microsoft.com/office/drawing/2014/main" id="{6792791C-0338-4595-942E-A7B52E280EFA}"/>
              </a:ext>
            </a:extLst>
          </p:cNvPr>
          <p:cNvSpPr/>
          <p:nvPr/>
        </p:nvSpPr>
        <p:spPr>
          <a:xfrm>
            <a:off x="776097" y="1397891"/>
            <a:ext cx="11039455" cy="581057"/>
          </a:xfrm>
          <a:prstGeom prst="rect">
            <a:avLst/>
          </a:prstGeom>
        </p:spPr>
        <p:txBody>
          <a:bodyPr wrap="square">
            <a:spAutoFit/>
          </a:bodyPr>
          <a:lstStyle/>
          <a:p>
            <a:pPr lvl="0">
              <a:lnSpc>
                <a:spcPct val="150000"/>
              </a:lnSpc>
            </a:pPr>
            <a:r>
              <a:rPr lang="zh-CN" altLang="zh-CN" sz="2400" kern="100" dirty="0">
                <a:solidFill>
                  <a:srgbClr val="000000"/>
                </a:solidFill>
                <a:latin typeface="+mn-ea"/>
                <a:cs typeface="Times New Roman" panose="02020603050405020304" pitchFamily="18" charset="0"/>
              </a:rPr>
              <a:t>使用</a:t>
            </a:r>
            <a:r>
              <a:rPr lang="en-US" altLang="zh-CN" sz="2400" kern="100" dirty="0" err="1">
                <a:solidFill>
                  <a:srgbClr val="000000"/>
                </a:solidFill>
                <a:latin typeface="+mn-ea"/>
                <a:cs typeface="Times New Roman" panose="02020603050405020304" pitchFamily="18" charset="0"/>
              </a:rPr>
              <a:t>networkx</a:t>
            </a:r>
            <a:r>
              <a:rPr lang="zh-CN" altLang="zh-CN" sz="2400" kern="100" dirty="0">
                <a:solidFill>
                  <a:srgbClr val="000000"/>
                </a:solidFill>
                <a:latin typeface="+mn-ea"/>
                <a:cs typeface="Times New Roman" panose="02020603050405020304" pitchFamily="18" charset="0"/>
              </a:rPr>
              <a:t>库，绘制人物社交网络图</a:t>
            </a:r>
            <a:r>
              <a:rPr lang="zh-CN" altLang="en-US" sz="2400" kern="100" dirty="0">
                <a:solidFill>
                  <a:srgbClr val="000000"/>
                </a:solidFill>
                <a:latin typeface="+mn-ea"/>
                <a:cs typeface="Times New Roman" panose="02020603050405020304" pitchFamily="18" charset="0"/>
              </a:rPr>
              <a:t>，我们</a:t>
            </a:r>
            <a:r>
              <a:rPr lang="zh-CN" altLang="zh-CN" sz="2400" kern="100" dirty="0">
                <a:solidFill>
                  <a:srgbClr val="000000"/>
                </a:solidFill>
                <a:latin typeface="+mn-ea"/>
                <a:cs typeface="Times New Roman" panose="02020603050405020304" pitchFamily="18" charset="0"/>
              </a:rPr>
              <a:t>可以换一个布局方式</a:t>
            </a:r>
            <a:endParaRPr lang="en-US" altLang="zh-CN" sz="2400" kern="100" dirty="0">
              <a:solidFill>
                <a:srgbClr val="000000"/>
              </a:solidFill>
              <a:latin typeface="+mn-ea"/>
              <a:cs typeface="Times New Roman" panose="02020603050405020304" pitchFamily="18" charset="0"/>
            </a:endParaRPr>
          </a:p>
        </p:txBody>
      </p:sp>
      <p:pic>
        <p:nvPicPr>
          <p:cNvPr id="5" name="图片 4">
            <a:extLst>
              <a:ext uri="{FF2B5EF4-FFF2-40B4-BE49-F238E27FC236}">
                <a16:creationId xmlns:a16="http://schemas.microsoft.com/office/drawing/2014/main" id="{C7F3E6EC-936D-4EF8-A4E0-0847FC8E388D}"/>
              </a:ext>
            </a:extLst>
          </p:cNvPr>
          <p:cNvPicPr>
            <a:picLocks noChangeAspect="1"/>
          </p:cNvPicPr>
          <p:nvPr/>
        </p:nvPicPr>
        <p:blipFill>
          <a:blip r:embed="rId3"/>
          <a:stretch>
            <a:fillRect/>
          </a:stretch>
        </p:blipFill>
        <p:spPr>
          <a:xfrm>
            <a:off x="776097" y="2088278"/>
            <a:ext cx="10505661" cy="438834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38808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r>
              <a:rPr lang="en-US" altLang="zh-CN" sz="2800" b="1" dirty="0"/>
              <a:t>——</a:t>
            </a:r>
            <a:r>
              <a:rPr lang="en-US" altLang="zh-CN" sz="2800" b="1" dirty="0" err="1"/>
              <a:t>jieba</a:t>
            </a:r>
            <a:r>
              <a:rPr lang="zh-CN" altLang="zh-CN" sz="2800" b="1" dirty="0"/>
              <a:t>库主要函数</a:t>
            </a:r>
          </a:p>
        </p:txBody>
      </p:sp>
      <p:sp>
        <p:nvSpPr>
          <p:cNvPr id="3" name="矩形 2">
            <a:extLst>
              <a:ext uri="{FF2B5EF4-FFF2-40B4-BE49-F238E27FC236}">
                <a16:creationId xmlns:a16="http://schemas.microsoft.com/office/drawing/2014/main" id="{8DA40F73-38CD-4A57-92B9-AA6DBB0F6977}"/>
              </a:ext>
            </a:extLst>
          </p:cNvPr>
          <p:cNvSpPr/>
          <p:nvPr/>
        </p:nvSpPr>
        <p:spPr>
          <a:xfrm>
            <a:off x="530360" y="1661951"/>
            <a:ext cx="8494633" cy="461665"/>
          </a:xfrm>
          <a:prstGeom prst="rect">
            <a:avLst/>
          </a:prstGeom>
        </p:spPr>
        <p:txBody>
          <a:bodyPr wrap="none">
            <a:spAutoFit/>
          </a:bodyPr>
          <a:lstStyle/>
          <a:p>
            <a:r>
              <a:rPr lang="zh-CN" altLang="zh-CN" sz="2400" dirty="0"/>
              <a:t>搜索引擎模式分词：在精确模式的基础上，对长词再次切分</a:t>
            </a:r>
            <a:r>
              <a:rPr lang="zh-CN" altLang="zh-CN" sz="2400" dirty="0">
                <a:solidFill>
                  <a:srgbClr val="000000"/>
                </a:solidFill>
                <a:latin typeface="+mn-ea"/>
                <a:cs typeface="Times New Roman" panose="02020603050405020304" pitchFamily="18" charset="0"/>
              </a:rPr>
              <a:t>。</a:t>
            </a:r>
            <a:endParaRPr lang="zh-CN" altLang="en-US" sz="2400" dirty="0">
              <a:latin typeface="+mn-ea"/>
            </a:endParaRPr>
          </a:p>
        </p:txBody>
      </p:sp>
      <p:pic>
        <p:nvPicPr>
          <p:cNvPr id="5" name="图片 4">
            <a:extLst>
              <a:ext uri="{FF2B5EF4-FFF2-40B4-BE49-F238E27FC236}">
                <a16:creationId xmlns:a16="http://schemas.microsoft.com/office/drawing/2014/main" id="{DD93F861-FFEB-4F3D-BD0B-87343DED70E8}"/>
              </a:ext>
            </a:extLst>
          </p:cNvPr>
          <p:cNvPicPr>
            <a:picLocks noChangeAspect="1"/>
          </p:cNvPicPr>
          <p:nvPr/>
        </p:nvPicPr>
        <p:blipFill>
          <a:blip r:embed="rId3"/>
          <a:stretch>
            <a:fillRect/>
          </a:stretch>
        </p:blipFill>
        <p:spPr>
          <a:xfrm>
            <a:off x="1226099" y="2340095"/>
            <a:ext cx="9267199" cy="406820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2656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红楼梦之人物社交关系网络</a:t>
            </a:r>
            <a:endParaRPr lang="en-US" altLang="zh-CN" sz="2400" b="1" dirty="0">
              <a:latin typeface="+mn-ea"/>
            </a:endParaRPr>
          </a:p>
        </p:txBody>
      </p:sp>
      <p:pic>
        <p:nvPicPr>
          <p:cNvPr id="5" name="图片 4">
            <a:extLst>
              <a:ext uri="{FF2B5EF4-FFF2-40B4-BE49-F238E27FC236}">
                <a16:creationId xmlns:a16="http://schemas.microsoft.com/office/drawing/2014/main" id="{0050A617-22AF-46C8-945C-1480E0E390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101" y="707504"/>
            <a:ext cx="8149178" cy="6111884"/>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0340783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r>
              <a:rPr lang="en-US" altLang="zh-CN" sz="2800" b="1" dirty="0"/>
              <a:t>——</a:t>
            </a:r>
            <a:r>
              <a:rPr lang="en-US" altLang="zh-CN" sz="2800" b="1" dirty="0" err="1"/>
              <a:t>jieba</a:t>
            </a:r>
            <a:r>
              <a:rPr lang="zh-CN" altLang="zh-CN" sz="2800" b="1" dirty="0"/>
              <a:t>库主要函数</a:t>
            </a:r>
          </a:p>
        </p:txBody>
      </p:sp>
      <p:sp>
        <p:nvSpPr>
          <p:cNvPr id="3" name="矩形 2">
            <a:extLst>
              <a:ext uri="{FF2B5EF4-FFF2-40B4-BE49-F238E27FC236}">
                <a16:creationId xmlns:a16="http://schemas.microsoft.com/office/drawing/2014/main" id="{8DA40F73-38CD-4A57-92B9-AA6DBB0F6977}"/>
              </a:ext>
            </a:extLst>
          </p:cNvPr>
          <p:cNvSpPr/>
          <p:nvPr/>
        </p:nvSpPr>
        <p:spPr>
          <a:xfrm>
            <a:off x="530360" y="1661951"/>
            <a:ext cx="2339102" cy="461665"/>
          </a:xfrm>
          <a:prstGeom prst="rect">
            <a:avLst/>
          </a:prstGeom>
        </p:spPr>
        <p:txBody>
          <a:bodyPr wrap="none">
            <a:spAutoFit/>
          </a:bodyPr>
          <a:lstStyle/>
          <a:p>
            <a:r>
              <a:rPr lang="zh-CN" altLang="en-US" sz="2400" dirty="0"/>
              <a:t>使用自定义词典</a:t>
            </a:r>
            <a:endParaRPr lang="zh-CN" altLang="en-US" sz="2400" dirty="0">
              <a:latin typeface="+mn-ea"/>
            </a:endParaRPr>
          </a:p>
        </p:txBody>
      </p:sp>
      <p:pic>
        <p:nvPicPr>
          <p:cNvPr id="6" name="图片 5">
            <a:extLst>
              <a:ext uri="{FF2B5EF4-FFF2-40B4-BE49-F238E27FC236}">
                <a16:creationId xmlns:a16="http://schemas.microsoft.com/office/drawing/2014/main" id="{DBC6312E-5B1D-416F-9AC0-ACC23093ABF4}"/>
              </a:ext>
            </a:extLst>
          </p:cNvPr>
          <p:cNvPicPr>
            <a:picLocks noChangeAspect="1"/>
          </p:cNvPicPr>
          <p:nvPr/>
        </p:nvPicPr>
        <p:blipFill>
          <a:blip r:embed="rId3"/>
          <a:stretch>
            <a:fillRect/>
          </a:stretch>
        </p:blipFill>
        <p:spPr>
          <a:xfrm>
            <a:off x="530360" y="2211242"/>
            <a:ext cx="10258425" cy="1657350"/>
          </a:xfrm>
          <a:prstGeom prst="rect">
            <a:avLst/>
          </a:prstGeom>
        </p:spPr>
        <p:style>
          <a:lnRef idx="1">
            <a:schemeClr val="dk1"/>
          </a:lnRef>
          <a:fillRef idx="2">
            <a:schemeClr val="dk1"/>
          </a:fillRef>
          <a:effectRef idx="1">
            <a:schemeClr val="dk1"/>
          </a:effectRef>
          <a:fontRef idx="minor">
            <a:schemeClr val="dk1"/>
          </a:fontRef>
        </p:style>
      </p:pic>
      <p:sp>
        <p:nvSpPr>
          <p:cNvPr id="7" name="矩形 6">
            <a:extLst>
              <a:ext uri="{FF2B5EF4-FFF2-40B4-BE49-F238E27FC236}">
                <a16:creationId xmlns:a16="http://schemas.microsoft.com/office/drawing/2014/main" id="{8F63F051-5E49-4BEA-99AA-9D28A45DE9BA}"/>
              </a:ext>
            </a:extLst>
          </p:cNvPr>
          <p:cNvSpPr/>
          <p:nvPr/>
        </p:nvSpPr>
        <p:spPr>
          <a:xfrm>
            <a:off x="538068" y="4136177"/>
            <a:ext cx="7337265" cy="461665"/>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zh-CN" altLang="en-US" sz="2400" dirty="0">
                <a:solidFill>
                  <a:srgbClr val="3333FF"/>
                </a:solidFill>
              </a:rPr>
              <a:t>李/元帅/是/计科/系主任/也/是/云/计算/方面/的/专家</a:t>
            </a:r>
          </a:p>
        </p:txBody>
      </p:sp>
      <p:grpSp>
        <p:nvGrpSpPr>
          <p:cNvPr id="10" name="组合 9">
            <a:extLst>
              <a:ext uri="{FF2B5EF4-FFF2-40B4-BE49-F238E27FC236}">
                <a16:creationId xmlns:a16="http://schemas.microsoft.com/office/drawing/2014/main" id="{0A1B62C8-B914-46F5-9836-2E58E2D253EF}"/>
              </a:ext>
            </a:extLst>
          </p:cNvPr>
          <p:cNvGrpSpPr/>
          <p:nvPr/>
        </p:nvGrpSpPr>
        <p:grpSpPr>
          <a:xfrm>
            <a:off x="314336" y="4007521"/>
            <a:ext cx="11254812" cy="2423097"/>
            <a:chOff x="314336" y="4007521"/>
            <a:chExt cx="11254812" cy="2423097"/>
          </a:xfrm>
        </p:grpSpPr>
        <p:sp>
          <p:nvSpPr>
            <p:cNvPr id="8" name="标注: 线形 7">
              <a:extLst>
                <a:ext uri="{FF2B5EF4-FFF2-40B4-BE49-F238E27FC236}">
                  <a16:creationId xmlns:a16="http://schemas.microsoft.com/office/drawing/2014/main" id="{F47D2C53-09B7-404A-832E-C89E6A6448E6}"/>
                </a:ext>
              </a:extLst>
            </p:cNvPr>
            <p:cNvSpPr/>
            <p:nvPr/>
          </p:nvSpPr>
          <p:spPr>
            <a:xfrm>
              <a:off x="2035966" y="5029200"/>
              <a:ext cx="9533182" cy="1401418"/>
            </a:xfrm>
            <a:prstGeom prst="borderCallout1">
              <a:avLst>
                <a:gd name="adj1" fmla="val -9"/>
                <a:gd name="adj2" fmla="val 53081"/>
                <a:gd name="adj3" fmla="val -29206"/>
                <a:gd name="adj4" fmla="val 43405"/>
              </a:avLst>
            </a:prstGeom>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zh-CN" altLang="zh-CN" sz="2000" dirty="0">
                  <a:latin typeface="+mn-ea"/>
                </a:rPr>
                <a:t>在使用</a:t>
              </a:r>
              <a:r>
                <a:rPr lang="en-US" altLang="zh-CN" sz="2000" dirty="0">
                  <a:latin typeface="+mn-ea"/>
                </a:rPr>
                <a:t>cut</a:t>
              </a:r>
              <a:r>
                <a:rPr lang="zh-CN" altLang="zh-CN" sz="2000" dirty="0">
                  <a:latin typeface="+mn-ea"/>
                </a:rPr>
                <a:t>直接分词后，我们发现“李元帅”，“计科系”和“云计算”三个词</a:t>
              </a:r>
              <a:r>
                <a:rPr lang="en-US" altLang="zh-CN" sz="2000" dirty="0" err="1">
                  <a:latin typeface="+mn-ea"/>
                </a:rPr>
                <a:t>jieba</a:t>
              </a:r>
              <a:r>
                <a:rPr lang="zh-CN" altLang="zh-CN" sz="2000" dirty="0">
                  <a:latin typeface="+mn-ea"/>
                </a:rPr>
                <a:t>进行了拆分。如果希望将它们作为新词，可以使用</a:t>
              </a:r>
              <a:r>
                <a:rPr lang="en-US" altLang="zh-CN" sz="2000" dirty="0" err="1">
                  <a:latin typeface="+mn-ea"/>
                </a:rPr>
                <a:t>jieba.add_word</a:t>
              </a:r>
              <a:r>
                <a:rPr lang="en-US" altLang="zh-CN" sz="2000" dirty="0">
                  <a:latin typeface="+mn-ea"/>
                </a:rPr>
                <a:t>()</a:t>
              </a:r>
              <a:r>
                <a:rPr lang="zh-CN" altLang="zh-CN" sz="2000" dirty="0">
                  <a:latin typeface="+mn-ea"/>
                </a:rPr>
                <a:t>临时添加</a:t>
              </a:r>
              <a:endParaRPr lang="zh-CN" altLang="en-US" sz="2000" dirty="0">
                <a:latin typeface="+mn-ea"/>
              </a:endParaRPr>
            </a:p>
          </p:txBody>
        </p:sp>
        <p:sp>
          <p:nvSpPr>
            <p:cNvPr id="9" name="矩形 8">
              <a:extLst>
                <a:ext uri="{FF2B5EF4-FFF2-40B4-BE49-F238E27FC236}">
                  <a16:creationId xmlns:a16="http://schemas.microsoft.com/office/drawing/2014/main" id="{735AEAF3-FF1E-4D9D-9455-9D0DD0DC9311}"/>
                </a:ext>
              </a:extLst>
            </p:cNvPr>
            <p:cNvSpPr/>
            <p:nvPr/>
          </p:nvSpPr>
          <p:spPr>
            <a:xfrm>
              <a:off x="314336" y="4015409"/>
              <a:ext cx="1425012" cy="718976"/>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583E291-1EA9-409A-BBCF-83CBAAD78B00}"/>
                </a:ext>
              </a:extLst>
            </p:cNvPr>
            <p:cNvSpPr/>
            <p:nvPr/>
          </p:nvSpPr>
          <p:spPr>
            <a:xfrm>
              <a:off x="2156956" y="4007521"/>
              <a:ext cx="1023566" cy="718976"/>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E2D214C2-717D-4C80-A6E0-4E9E75599852}"/>
                </a:ext>
              </a:extLst>
            </p:cNvPr>
            <p:cNvSpPr/>
            <p:nvPr/>
          </p:nvSpPr>
          <p:spPr>
            <a:xfrm>
              <a:off x="4739042" y="4015409"/>
              <a:ext cx="1214497" cy="718976"/>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grpSp>
    </p:spTree>
    <p:extLst>
      <p:ext uri="{BB962C8B-B14F-4D97-AF65-F5344CB8AC3E}">
        <p14:creationId xmlns:p14="http://schemas.microsoft.com/office/powerpoint/2010/main" val="378635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1_Office 主题​​">
  <a:themeElements>
    <a:clrScheme name="自定义 222">
      <a:dk1>
        <a:sysClr val="windowText" lastClr="000000"/>
      </a:dk1>
      <a:lt1>
        <a:sysClr val="window" lastClr="FFFFFF"/>
      </a:lt1>
      <a:dk2>
        <a:srgbClr val="435258"/>
      </a:dk2>
      <a:lt2>
        <a:srgbClr val="EEECE1"/>
      </a:lt2>
      <a:accent1>
        <a:srgbClr val="2A8FBD"/>
      </a:accent1>
      <a:accent2>
        <a:srgbClr val="00B0F0"/>
      </a:accent2>
      <a:accent3>
        <a:srgbClr val="435258"/>
      </a:accent3>
      <a:accent4>
        <a:srgbClr val="1E6787"/>
      </a:accent4>
      <a:accent5>
        <a:srgbClr val="2A8FBD"/>
      </a:accent5>
      <a:accent6>
        <a:srgbClr val="E44860"/>
      </a:accent6>
      <a:hlink>
        <a:srgbClr val="E44860"/>
      </a:hlink>
      <a:folHlink>
        <a:srgbClr val="435258"/>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3897</Words>
  <Application>Microsoft Office PowerPoint</Application>
  <PresentationFormat>宽屏</PresentationFormat>
  <Paragraphs>365</Paragraphs>
  <Slides>80</Slides>
  <Notes>77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80</vt:i4>
      </vt:variant>
    </vt:vector>
  </HeadingPairs>
  <TitlesOfParts>
    <vt:vector size="90" baseType="lpstr">
      <vt:lpstr>Helvetica Light</vt:lpstr>
      <vt:lpstr>等线</vt:lpstr>
      <vt:lpstr>微软雅黑</vt:lpstr>
      <vt:lpstr>造字工房尚黑（非商用）细体</vt:lpstr>
      <vt:lpstr>Arial</vt:lpstr>
      <vt:lpstr>Calibri</vt:lpstr>
      <vt:lpstr>Consolas</vt:lpstr>
      <vt:lpstr>Gill Sans MT Condensed</vt:lpstr>
      <vt:lpstr>Gill Sans Ultra Bold</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ZhaoLu</dc:creator>
  <cp:lastModifiedBy>孙冰</cp:lastModifiedBy>
  <cp:revision>252</cp:revision>
  <dcterms:created xsi:type="dcterms:W3CDTF">2019-01-13T07:44:05Z</dcterms:created>
  <dcterms:modified xsi:type="dcterms:W3CDTF">2019-02-19T06:43:23Z</dcterms:modified>
</cp:coreProperties>
</file>